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8" r:id="rId4"/>
    <p:sldMasterId id="2147483700" r:id="rId5"/>
    <p:sldMasterId id="2147483712" r:id="rId6"/>
  </p:sldMasterIdLst>
  <p:sldIdLst>
    <p:sldId id="256" r:id="rId7"/>
    <p:sldId id="258" r:id="rId8"/>
    <p:sldId id="257" r:id="rId9"/>
    <p:sldId id="259" r:id="rId10"/>
    <p:sldId id="311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54" r:id="rId19"/>
    <p:sldId id="455" r:id="rId20"/>
    <p:sldId id="456" r:id="rId21"/>
    <p:sldId id="457" r:id="rId22"/>
    <p:sldId id="458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66" r:id="rId31"/>
    <p:sldId id="467" r:id="rId32"/>
    <p:sldId id="313" r:id="rId33"/>
    <p:sldId id="334" r:id="rId34"/>
    <p:sldId id="314" r:id="rId35"/>
    <p:sldId id="332" r:id="rId36"/>
    <p:sldId id="468" r:id="rId37"/>
    <p:sldId id="469" r:id="rId38"/>
    <p:sldId id="326" r:id="rId39"/>
    <p:sldId id="327" r:id="rId40"/>
    <p:sldId id="694" r:id="rId41"/>
    <p:sldId id="325" r:id="rId42"/>
    <p:sldId id="324" r:id="rId43"/>
    <p:sldId id="321" r:id="rId44"/>
    <p:sldId id="329" r:id="rId45"/>
    <p:sldId id="342" r:id="rId46"/>
    <p:sldId id="330" r:id="rId47"/>
    <p:sldId id="695" r:id="rId48"/>
    <p:sldId id="333" r:id="rId49"/>
    <p:sldId id="335" r:id="rId50"/>
    <p:sldId id="344" r:id="rId51"/>
    <p:sldId id="345" r:id="rId52"/>
    <p:sldId id="696" r:id="rId53"/>
    <p:sldId id="697" r:id="rId54"/>
    <p:sldId id="264" r:id="rId55"/>
    <p:sldId id="698" r:id="rId56"/>
    <p:sldId id="691" r:id="rId57"/>
    <p:sldId id="692" r:id="rId58"/>
    <p:sldId id="278" r:id="rId59"/>
    <p:sldId id="699" r:id="rId60"/>
    <p:sldId id="420" r:id="rId61"/>
    <p:sldId id="405" r:id="rId62"/>
    <p:sldId id="403" r:id="rId63"/>
    <p:sldId id="379" r:id="rId64"/>
    <p:sldId id="372" r:id="rId65"/>
    <p:sldId id="404" r:id="rId66"/>
    <p:sldId id="363" r:id="rId67"/>
    <p:sldId id="366" r:id="rId68"/>
    <p:sldId id="415" r:id="rId69"/>
    <p:sldId id="442" r:id="rId70"/>
    <p:sldId id="408" r:id="rId71"/>
    <p:sldId id="294" r:id="rId72"/>
    <p:sldId id="700" r:id="rId73"/>
    <p:sldId id="704" r:id="rId74"/>
    <p:sldId id="446" r:id="rId75"/>
    <p:sldId id="300" r:id="rId76"/>
    <p:sldId id="301" r:id="rId7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4CA3B-A93F-42E8-9BC0-7D1F77A61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6D344F-5A8C-425E-A417-A7FF33552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F54D76-2CFC-4F81-BE2B-8EFCC9FA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E7610C-B2E3-4CB3-AC28-E0AC5FD6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3583B2-9717-4A5E-9721-D4CB8E84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12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CE233-3707-4796-98A6-48DAD7F5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790F92-B474-441E-8A41-5C77FDFF1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88AB93-A44D-4D31-8883-226C2C42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7A9260-A464-4506-BCBE-17DF8E70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33EF27-4EB1-49BE-84FE-EFF939B5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136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C04FDA-E6C8-4466-8721-BBB623FF8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CD7B71-85EE-491D-9FC9-3C5F3AB84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4D9D3-1BA7-4E3B-8B21-0645401D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77F39B-50A9-4D86-B1A6-D98EAED3B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C4EC1C-60DB-4B37-B1B5-A509DE42B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396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D28F4AE5-EDD4-4D41-B635-6EEDD612A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1E328511-BF16-4D12-87BC-501895554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D100843-A9EF-4880-B9E4-384C7A7C3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C0CD3F4-40F6-4EB6-8D6D-915A514BE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67" y="1628800"/>
            <a:ext cx="9601067" cy="1008112"/>
          </a:xfrm>
        </p:spPr>
        <p:txBody>
          <a:bodyPr/>
          <a:lstStyle>
            <a:lvl1pPr>
              <a:defRPr baseline="0">
                <a:solidFill>
                  <a:srgbClr val="457A3D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5488EE4D-978F-4B7E-B784-20868CFA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1531" y="2852936"/>
            <a:ext cx="8534400" cy="201622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4725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59EB6AC-35AB-4A56-AC47-07A47C6E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1784"/>
            <a:ext cx="9518848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08973A7F-F565-4495-A7D9-AE8DAE454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4675"/>
            <a:ext cx="10972800" cy="4320629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79168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F6BA5E-FBF9-41F1-8F49-EBDEA1EFF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3068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F773E75-1F26-4289-94C2-F5F6ABA60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424" y="155679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304099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04D93FF-E029-4C60-AF9C-21E11699E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1784"/>
            <a:ext cx="9518848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C512FD52-F9FC-4B50-B451-C0923155C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9E9CEC6C-FD89-4A69-B8B4-7E1220061A0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2002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04D93FF-E029-4C60-AF9C-21E11699E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1784"/>
            <a:ext cx="9518848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CB4E2DA0-14BB-40EF-901E-B5D13FA53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9168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5" name="Tijdelijke aanduiding voor inhoud 3">
            <a:extLst>
              <a:ext uri="{FF2B5EF4-FFF2-40B4-BE49-F238E27FC236}">
                <a16:creationId xmlns:a16="http://schemas.microsoft.com/office/drawing/2014/main" id="{897DB2C8-F991-4775-828B-9DFEF67083E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2636913"/>
            <a:ext cx="5386917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980F776A-38AE-45CB-ACA1-35D8D6392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93368" y="19168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7" name="Tijdelijke aanduiding voor inhoud 5">
            <a:extLst>
              <a:ext uri="{FF2B5EF4-FFF2-40B4-BE49-F238E27FC236}">
                <a16:creationId xmlns:a16="http://schemas.microsoft.com/office/drawing/2014/main" id="{7DD3E606-7795-4350-9E51-15DF7AFDF78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3368" y="2636913"/>
            <a:ext cx="5389033" cy="36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42278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04D93FF-E029-4C60-AF9C-21E11699E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1784"/>
            <a:ext cx="9518848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48282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31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DF3E5FC-0D34-45A4-996E-0DFAEB28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C8DF8C1-7734-4EB3-ACB7-885DE3269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733" y="1435100"/>
            <a:ext cx="6815667" cy="480221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B920092C-D7D0-4000-8EBA-AE81A828DB9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09601" y="1435100"/>
            <a:ext cx="4011084" cy="4802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24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F71F6-0EC6-40A2-8916-37EE9039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550310-84A7-4C7D-86F9-F7CC3CBBD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A3BDB4-49D7-4F31-8838-F040D805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3A4060-4E96-41AD-9104-9766DA92E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61E16E-200C-48C9-A5EB-6DF7EE9A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411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3CCCAFC-8165-486B-9D8D-AACF329F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1615D5B0-D8D9-4716-8F3F-3E16002F36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139CCBE9-5BFF-4BE4-8DDE-4FFF5CA1B3D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898586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04D93FF-E029-4C60-AF9C-21E11699E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1784"/>
            <a:ext cx="9518848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verticale tekst 2">
            <a:extLst>
              <a:ext uri="{FF2B5EF4-FFF2-40B4-BE49-F238E27FC236}">
                <a16:creationId xmlns:a16="http://schemas.microsoft.com/office/drawing/2014/main" id="{155B9E92-4E0C-47A8-9D1F-3BE39F457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637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3974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vervolgdia opti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7EEF755-E8EA-418E-B289-C011961EB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241CC9A2-2C1B-4755-AB2B-B9DF9C72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8451969E-32AE-45EA-9263-CC764008E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Verticale titel 1">
            <a:extLst>
              <a:ext uri="{FF2B5EF4-FFF2-40B4-BE49-F238E27FC236}">
                <a16:creationId xmlns:a16="http://schemas.microsoft.com/office/drawing/2014/main" id="{DCB93173-13E7-4371-81F8-AB7B79C91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340769"/>
            <a:ext cx="2743200" cy="4915421"/>
          </a:xfrm>
          <a:prstGeom prst="rect">
            <a:avLst/>
          </a:prstGeom>
        </p:spPr>
        <p:txBody>
          <a:bodyPr vert="eaVert"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verticale tekst 2">
            <a:extLst>
              <a:ext uri="{FF2B5EF4-FFF2-40B4-BE49-F238E27FC236}">
                <a16:creationId xmlns:a16="http://schemas.microsoft.com/office/drawing/2014/main" id="{29E8C1C2-C079-4C9B-A37D-5CB696A4F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404665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09249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Li 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[</a:t>
            </a:r>
            <a:r>
              <a:rPr lang="nl-NL" dirty="0" err="1"/>
              <a:t>poreperum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dendi</a:t>
            </a:r>
            <a:r>
              <a:rPr lang="nl-NL" dirty="0"/>
              <a:t> – titel presentatie]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4149725"/>
            <a:ext cx="11040533" cy="863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Roermond, 30 maart 2021</a:t>
            </a:r>
          </a:p>
        </p:txBody>
      </p:sp>
    </p:spTree>
    <p:extLst>
      <p:ext uri="{BB962C8B-B14F-4D97-AF65-F5344CB8AC3E}">
        <p14:creationId xmlns:p14="http://schemas.microsoft.com/office/powerpoint/2010/main" val="2985590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F31DF-FFF5-41E5-9B37-082107F2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289F88-A6C0-4065-9904-D904022D1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3429000"/>
            <a:ext cx="8832981" cy="201622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42C962-A3D4-4095-8118-6EF04C36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FD7227-CA90-4BDB-A579-2B1BDB5C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084B97-C695-4F36-8A60-7333B8B6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662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C0ADF-9C8B-4B55-B459-2678E5DE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04664"/>
            <a:ext cx="7680853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1DB452-8936-4BE4-A8C8-3C05D27C1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48880"/>
            <a:ext cx="10972800" cy="30241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C7DD69-6295-4277-9FD9-810C1A25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12A4CA-C973-427D-8A64-95BD4534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A0ACAB-A679-4E08-8E79-FDC483AF2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5655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ED9FA-3C96-4435-B181-5FB51CD1A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4221088"/>
            <a:ext cx="10945216" cy="1143000"/>
          </a:xfr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E574F7-97B1-4C87-A24E-B0FC0463D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392" y="2348881"/>
            <a:ext cx="10945216" cy="183021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5DAEDC-097C-4666-9447-490B79BAD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747DD6-D785-49E9-A4B6-2760B582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39DB2D-30C5-4706-8DFF-8B06C745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467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E524D-BB9A-4F74-81F0-1667E50D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76672"/>
            <a:ext cx="7776864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C24CDE-02D3-49E2-A5C8-72F16A71E8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348881"/>
            <a:ext cx="5384800" cy="34563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D648A5-8771-467A-AB7F-04FEB622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48881"/>
            <a:ext cx="5384800" cy="34563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5A01F34E-49A6-49FA-A15E-F0EAC980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57E7D3DD-EF20-4C76-9A99-355F271E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3E08D167-92AC-446D-95E3-219120E8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736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E524D-BB9A-4F74-81F0-1667E50D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76672"/>
            <a:ext cx="7776864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5A01F34E-49A6-49FA-A15E-F0EAC980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57E7D3DD-EF20-4C76-9A99-355F271E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3E08D167-92AC-446D-95E3-219120E8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777EF1E8-C399-4375-A2D2-B75C87E2E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506104"/>
            <a:ext cx="5386917" cy="5628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D184CA6-F797-4B3B-B67D-9EDDB57DE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145867"/>
            <a:ext cx="5386917" cy="26222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D1433155-64F4-421A-B195-512B88374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2506104"/>
            <a:ext cx="5389033" cy="5628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inhoud 5">
            <a:extLst>
              <a:ext uri="{FF2B5EF4-FFF2-40B4-BE49-F238E27FC236}">
                <a16:creationId xmlns:a16="http://schemas.microsoft.com/office/drawing/2014/main" id="{871F0DDE-4220-4A75-A53A-5824928B1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3145867"/>
            <a:ext cx="5389033" cy="26222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6996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E524D-BB9A-4F74-81F0-1667E50DF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76672"/>
            <a:ext cx="7776864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5A01F34E-49A6-49FA-A15E-F0EAC980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57E7D3DD-EF20-4C76-9A99-355F271E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3E08D167-92AC-446D-95E3-219120E8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43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48B32-0FA8-4FA4-B327-99D52214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376FF4-094A-4A11-9F57-1CE3649C2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0D9089-8D4D-49C6-A75B-A84C1AD1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ACA909-8DD5-42E3-808D-B2C1F639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DD0E0E-CFB4-46B3-AD00-A35613AB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0671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5A01F34E-49A6-49FA-A15E-F0EAC980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57E7D3DD-EF20-4C76-9A99-355F271E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3E08D167-92AC-446D-95E3-219120E8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5A01F34E-49A6-49FA-A15E-F0EAC980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57E7D3DD-EF20-4C76-9A99-355F271E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3E08D167-92AC-446D-95E3-219120E8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C5D1D3B-F3DA-46D2-ACAC-58719B832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870D4F0-B933-42E4-B63E-C9A93DE83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733" y="2348881"/>
            <a:ext cx="6815667" cy="34563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C82A1CE3-DB98-4C81-8FA4-B46671443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3701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9324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5A01F34E-49A6-49FA-A15E-F0EAC980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81329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57E7D3DD-EF20-4C76-9A99-355F271E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9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" name="Tijdelijke aanduiding voor dianummer 5">
            <a:extLst>
              <a:ext uri="{FF2B5EF4-FFF2-40B4-BE49-F238E27FC236}">
                <a16:creationId xmlns:a16="http://schemas.microsoft.com/office/drawing/2014/main" id="{3E08D167-92AC-446D-95E3-219120E8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9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F76C9FB-76DF-48F0-AA4C-F4E51642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3861048"/>
            <a:ext cx="1036400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F442AE37-7ABA-49F2-A9D5-47799B044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1424" y="612776"/>
            <a:ext cx="7315200" cy="324827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64E4731F-ABD2-48CB-A479-0DFE3A795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1423" y="4496346"/>
            <a:ext cx="10364008" cy="13089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6722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4CA3B-A93F-42E8-9BC0-7D1F77A61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6D344F-5A8C-425E-A417-A7FF33552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F54D76-2CFC-4F81-BE2B-8EFCC9FA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E7610C-B2E3-4CB3-AC28-E0AC5FD6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3583B2-9717-4A5E-9721-D4CB8E84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6135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F71F6-0EC6-40A2-8916-37EE9039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550310-84A7-4C7D-86F9-F7CC3CBBD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A3BDB4-49D7-4F31-8838-F040D805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3A4060-4E96-41AD-9104-9766DA92E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61E16E-200C-48C9-A5EB-6DF7EE9A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668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48B32-0FA8-4FA4-B327-99D52214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376FF4-094A-4A11-9F57-1CE3649C2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0D9089-8D4D-49C6-A75B-A84C1AD1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ACA909-8DD5-42E3-808D-B2C1F639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DD0E0E-CFB4-46B3-AD00-A35613AB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182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8E90B-BDC1-4445-A2C0-552AEF577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F42671-8D09-4B6C-B831-B9E81AFF2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309364-9A99-4D29-AFCD-0720E0A8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EB99E2-03FC-422A-95FF-5B15DA051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92EC5F-1DB3-488A-B146-ED9E73AE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C215CB-2485-4B6D-AD60-5A5E6510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8292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1B882-80D9-498E-AC43-81DE20ED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191FA6-A1DE-4D12-8B1B-9E5274D8C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AC4C99-536C-44D8-A392-4F2BF739D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44B8C3A-7EDB-4D01-8046-A916520FA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567F2F-99A8-4313-BC3D-03909BA27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890922A-B19B-4563-8378-06C6B970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23A06D1-4EDA-4455-93A8-C111CED70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2F2DFC4-2E10-4019-8703-A23491A9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81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7625B-515F-412E-9833-EA01CCD1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178B5AF-D837-4FAA-8235-058DBD2B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44B529E-025E-4EAA-878C-F674909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942280-526F-46A8-9D2F-B4F15B19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219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E1029E5-338E-4F53-B48C-30775A45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DCD5E7F-B3AC-4BF5-BA29-0CA3504C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58232F-A36D-45CC-AA9B-853F4040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98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8E90B-BDC1-4445-A2C0-552AEF577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F42671-8D09-4B6C-B831-B9E81AFF2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2309364-9A99-4D29-AFCD-0720E0A8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EB99E2-03FC-422A-95FF-5B15DA051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92EC5F-1DB3-488A-B146-ED9E73AE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C215CB-2485-4B6D-AD60-5A5E6510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684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4D455-3EDD-4D63-8BFD-6077B9038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D8E6EC-C881-4FCB-8889-6541E7EDC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187EEF9-615D-4AEC-A29E-7B75A5DE6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9E6EA4-D46A-4B30-BE39-E4535193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7D7486-ED10-4045-8B1D-406C7B4F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56B3DB-2DF5-4B67-B485-1452751F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8817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103F0-7EFF-4403-BD00-D821F81B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AB0F5DF-FA02-4C1E-9134-8B3355638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02FED67-C73E-4CDE-800A-9457C17ED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B64505-ECD1-4F32-9FE5-4887A1402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4BD076-8E6F-4394-B65C-0EA0B446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75EC2A-AA23-482B-8F49-C9C8CFF3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540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CE233-3707-4796-98A6-48DAD7F5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790F92-B474-441E-8A41-5C77FDFF1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88AB93-A44D-4D31-8883-226C2C42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7A9260-A464-4506-BCBE-17DF8E70E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33EF27-4EB1-49BE-84FE-EFF939B5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413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C04FDA-E6C8-4466-8721-BBB623FF8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CD7B71-85EE-491D-9FC9-3C5F3AB84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4D9D3-1BA7-4E3B-8B21-0645401D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77F39B-50A9-4D86-B1A6-D98EAED3B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C4EC1C-60DB-4B37-B1B5-A509DE42B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76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496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094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381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761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6551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36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1B882-80D9-498E-AC43-81DE20ED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191FA6-A1DE-4D12-8B1B-9E5274D8C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AC4C99-536C-44D8-A392-4F2BF739D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44B8C3A-7EDB-4D01-8046-A916520FA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567F2F-99A8-4313-BC3D-03909BA27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890922A-B19B-4563-8378-06C6B970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23A06D1-4EDA-4455-93A8-C111CED70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2F2DFC4-2E10-4019-8703-A23491A9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1327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941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34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055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606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76802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1BF2A-2CD0-483D-BF3A-4450705B9B0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311F58-778D-46F6-A919-CDE110D85A3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E4F413-6C43-4F96-B2A3-E8CB37AA95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749FA2-ABE9-4224-8A88-6556195F8538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1A4BD7-F26F-4BF0-9063-D0A88DBB61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6A9887-B4E3-41F8-9403-096CFAA400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424D6E-75CC-4804-9A56-A4119C6ECF6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2778395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CFE31-5D87-4B7F-AA11-209B5D4182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C70F73-1EB6-4519-BD74-2CD50EF9203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5DAB82-F888-4CC4-A544-E8CD00C6FE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97BBDC-CAC6-4895-959C-7C62F59A4AB9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1D96BA-F099-4276-BCD9-633DA70D56A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F3AA74-6AA2-4B7B-9BC1-3F7662E5CF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71A899-FD63-4B92-BAE2-98F5AB34B3E0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578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29C9B-1992-4D3C-B0EA-80BB2E6DC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B4BC80-6831-4605-8467-BFBE2500AF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4BE0E1-6142-4FD3-BDB1-C0C3A1BDAE5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AA22F5-4D2C-46D0-A864-C3DA9BE8D182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0BA408-E64B-40D2-9F32-8A5496AC36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C85395-CA48-44D2-B95A-26E3FEBB05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32D431-48E3-4DBC-B391-0EC48C3FB10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074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4D399-E7CA-4993-A1AB-16371C96DE9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8AC110-E0BB-43B3-8497-0FCF3B4D5D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8E5B60-B950-4763-995C-8DCD68288D8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4686F9-60A0-467E-8CCA-5CAD74ED59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DAEE7C-1870-4BC8-957F-8DC4106AA5ED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53B9DF-0AD2-4510-BE88-3FA8DD2830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55C617-A96C-4F91-B1CF-3612A1279A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5EB525-A160-45C8-A009-A3A0B0A97E3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832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F7C5F-2ECF-49CD-AD7D-9003E89E5A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21BEE-0D04-4F15-AA79-47EFF9F78B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8A4C3B-D1B0-4B2C-A623-38F92985EB0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E01E0A-0224-430D-9109-F314CF2B782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3D896FB-106C-4D82-A964-B9CD6C183A9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2D5A09D-25AC-442D-B5B9-92DF9551B69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5049D6-2613-4608-AC3D-8225497BC053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2BD1C15-D481-41FC-8D0E-2956EBBC72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38E0CEB-D79D-460C-B912-F7992E854F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AB9355-2833-46AC-9FF0-A6BC186BCA4D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874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7625B-515F-412E-9833-EA01CCD1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178B5AF-D837-4FAA-8235-058DBD2BF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44B529E-025E-4EAA-878C-F674909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942280-526F-46A8-9D2F-B4F15B19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045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6BF44-2AE1-4D7B-8E74-AECD8A1A3B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4CA37ED-CFC7-4156-B672-EA82BE8E8B9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7076A9-7D81-425E-9EDF-EEADAC8D48D4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AA8077F-EDCA-4E9C-9645-A0AE42F79C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D43EF3-27B6-4843-84F5-00C07135D9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CE0FE9-FEFA-40F7-AF3D-ABEECEFA7B60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717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4FB26D3-2E1D-4A1A-89ED-5C4DA788B8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353940-BB1C-408D-8878-3682601F6DDC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0511165-C895-48F1-A2D2-9A6D75A352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0B25B0-0FE2-4A20-8EDD-A96E963C3F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BB4E41-6CC1-467D-8273-9F3CF21CE1E1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794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70C4D-71DA-45C5-84E8-45BE854881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043FD5-9E31-4D01-9526-06AD1424114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AF2D51-D259-44D8-85F4-80431B0EFEB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8090C3-FAA2-4AC3-BFD3-C486B8FCBA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6BAF72-69A7-4379-86B3-A32E82352709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033EFB-CF89-4D47-BC29-4CFE5E5B9BA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819934-9B9C-448B-893B-98D624212A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11767F-BA8D-47DE-A9A7-0E58DE7548E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672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E2172-9829-456C-A16D-09E7FAD5C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06A64D-9858-4D30-87F0-47BFC1CECAD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D373F8-3B6D-461B-BFB5-EDC5347B908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9FDC1A-5DC1-43EB-846A-70AB15C093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616366-C133-4CC2-A291-E6DA62E168BE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F7C1C5D-B63E-4972-968E-66EE5DC29B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8C5FAD2-2C6D-4B18-85FC-5A4A4C5B52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45925B-C84B-4BE4-981E-B7032A42FEB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19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50BC7-5C4D-4EA9-80BF-A98FBFA8ABD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41C5525-812F-44E4-90E4-14CA1AD3AD6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438E69-771D-48C4-93AF-E0FE70FF57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43F6A0-84F3-4316-B8FF-BCB8A38104D7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C525B8-965C-4BFD-A123-5795B605BB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2D6D55-0008-4FF6-9772-AC5DA62FFE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36EEB1-B39B-443B-A6DD-50FDCFE4287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235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1F96916-80C5-4623-870E-468A64791AC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958BF59-BB85-4E1C-998B-60CD9EF637C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3D7475-3037-41D2-99A1-2EDB0A7FE1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9E2F27-75BF-43A6-98C8-F3C9F8C95F7D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B314E1-F657-4F50-B6CB-79FDB80E25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A4DED1-0684-4535-9E24-51FA84152F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FDD80C-B9AF-4895-9D5E-779D2FB20ED8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553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E1029E5-338E-4F53-B48C-30775A45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DCD5E7F-B3AC-4BF5-BA29-0CA3504C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58232F-A36D-45CC-AA9B-853F4040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922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4D455-3EDD-4D63-8BFD-6077B9038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D8E6EC-C881-4FCB-8889-6541E7EDC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187EEF9-615D-4AEC-A29E-7B75A5DE6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9E6EA4-D46A-4B30-BE39-E4535193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7D7486-ED10-4045-8B1D-406C7B4F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56B3DB-2DF5-4B67-B485-1452751F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36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103F0-7EFF-4403-BD00-D821F81B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AB0F5DF-FA02-4C1E-9134-8B3355638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02FED67-C73E-4CDE-800A-9457C17ED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B64505-ECD1-4F32-9FE5-4887A1402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04BD076-8E6F-4394-B65C-0EA0B446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75EC2A-AA23-482B-8F49-C9C8CFF3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495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DCD358-0F01-4434-9D24-25B4A52F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2E079-4335-42C4-A8B0-5713ABCF6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6A6B28-1968-4A70-8824-BD8EC6D78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885716-D0EB-455C-8CA7-B0DD703DF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1BB94A-2B13-4418-A2C4-DDA54B18D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72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3AA50FEB-AA11-46C3-86FA-F93AA538EB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1" y="341313"/>
            <a:ext cx="95186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5CC9FA9D-2B4B-4A0F-BB7A-57C63AB288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844675"/>
            <a:ext cx="10972800" cy="43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D5BE863E-9B0E-477A-AA6C-AA3EC390B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539204"/>
            <a:ext cx="2844800" cy="340147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DDBCD59-9E3A-4013-A05D-E7CD59E77002}" type="datetimeFigureOut">
              <a:rPr lang="nl-NL" smtClean="0"/>
              <a:pPr>
                <a:defRPr/>
              </a:pPr>
              <a:t>18-9-2021</a:t>
            </a:fld>
            <a:endParaRPr lang="nl-NL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D6AA4034-1ABE-422D-A309-8D2658859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545238"/>
            <a:ext cx="3860800" cy="340147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04FCDDAB-63B8-4DDF-9171-B21BF0C89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5776" y="6543202"/>
            <a:ext cx="2844800" cy="340147"/>
          </a:xfrm>
          <a:prstGeom prst="rect">
            <a:avLst/>
          </a:prstGeo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12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900" kern="1200" cap="all" baseline="0">
          <a:solidFill>
            <a:srgbClr val="457A3D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3392" y="2141984"/>
            <a:ext cx="88329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[</a:t>
            </a:r>
            <a:r>
              <a:rPr lang="nl-NL" dirty="0" err="1"/>
              <a:t>poreperum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 err="1"/>
              <a:t>dendi</a:t>
            </a:r>
            <a:r>
              <a:rPr lang="nl-NL" dirty="0"/>
              <a:t> – titel presentatie]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"/>
          </p:nvPr>
        </p:nvSpPr>
        <p:spPr>
          <a:xfrm>
            <a:off x="623392" y="4149080"/>
            <a:ext cx="109728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Roermond, 30 maart 2021</a:t>
            </a:r>
          </a:p>
        </p:txBody>
      </p:sp>
    </p:spTree>
    <p:extLst>
      <p:ext uri="{BB962C8B-B14F-4D97-AF65-F5344CB8AC3E}">
        <p14:creationId xmlns:p14="http://schemas.microsoft.com/office/powerpoint/2010/main" val="217374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2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1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DCD358-0F01-4434-9D24-25B4A52F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2E079-4335-42C4-A8B0-5713ABCF6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6A6B28-1968-4A70-8824-BD8EC6D78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F092D-C611-4F76-8505-A0ECEE72CDBA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885716-D0EB-455C-8CA7-B0DD703DF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1BB94A-2B13-4418-A2C4-DDA54B18D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AE3E3-D83F-4007-AA0A-26D470CDAA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646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A3328-1035-8B42-A58F-1CBEC72F14C6}" type="datetimeFigureOut">
              <a:rPr lang="nl-NL" smtClean="0"/>
              <a:t>18-9-2021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3BDB2-DF2F-8945-B20C-144EDA376C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27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37AABDD-A4EB-47F0-8146-D944BE5C43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93685F-CDCF-4AB8-843E-B109EB0BAD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735671-EEFF-424F-87BE-849A6AAE11C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DCD4EDD-25E9-4884-A33C-1A6BF1C459C4}" type="datetime1">
              <a:rPr lang="nl-NL"/>
              <a:pPr lvl="0"/>
              <a:t>18-9-2021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D496A6-16ED-4B58-946F-10EF9B85045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908DB8-93BE-4B63-A21C-8BFE941A484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100A6B2-5676-4825-8C53-0FD2861C400D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36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Harm\Pictures\IMG_3870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brouns@natuurrijklimburg.nl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://tel.+31655000486/" TargetMode="External"/><Relationship Id="rId12" Type="http://schemas.openxmlformats.org/officeDocument/2006/relationships/hyperlink" Target="mailto:puts@natuurrijklimburg.nl" TargetMode="External"/><Relationship Id="rId2" Type="http://schemas.openxmlformats.org/officeDocument/2006/relationships/hyperlink" Target="mailto:schreurs@natuurrijklimburg.nl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11" Type="http://schemas.openxmlformats.org/officeDocument/2006/relationships/hyperlink" Target="http://tel.+31654946066/" TargetMode="External"/><Relationship Id="rId5" Type="http://schemas.openxmlformats.org/officeDocument/2006/relationships/image" Target="../media/image21.png"/><Relationship Id="rId10" Type="http://schemas.openxmlformats.org/officeDocument/2006/relationships/hyperlink" Target="mailto:blezer@natuurrijklimburg.nl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://tel.+31642459881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natuurrijklimburg.nl/project/boerenlandsoorten/" TargetMode="Externa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urrijklimburgzuid.nl/nieuw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6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56.sv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microsoft.com/office/2007/relationships/hdphoto" Target="../media/hdphoto1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1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3AE244A-C5D9-48AB-8E69-0DF6F6345BF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2287FC-50A6-4A54-865A-F113052FB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2697"/>
            <a:ext cx="10515600" cy="1325563"/>
          </a:xfrm>
        </p:spPr>
        <p:txBody>
          <a:bodyPr/>
          <a:lstStyle/>
          <a:p>
            <a:r>
              <a:rPr lang="nl-NL" dirty="0">
                <a:latin typeface="Roboto" panose="02000000000000000000" pitchFamily="2" charset="0"/>
                <a:ea typeface="Roboto" panose="02000000000000000000" pitchFamily="2" charset="0"/>
              </a:rPr>
              <a:t>   9de Algemene Ledenvergadering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322015-F481-4AF3-88BB-5C2F74E5F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06" y="70669"/>
            <a:ext cx="1993452" cy="110055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D0EC6B1-BEEA-4A3E-A3DF-52B7D9846E62}"/>
              </a:ext>
            </a:extLst>
          </p:cNvPr>
          <p:cNvSpPr txBox="1"/>
          <p:nvPr/>
        </p:nvSpPr>
        <p:spPr>
          <a:xfrm>
            <a:off x="1456660" y="1017854"/>
            <a:ext cx="311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>
                <a:latin typeface="Roboto" panose="02000000000000000000" pitchFamily="2" charset="0"/>
                <a:ea typeface="Roboto" panose="02000000000000000000" pitchFamily="2" charset="0"/>
              </a:rPr>
              <a:t>15 </a:t>
            </a:r>
            <a:r>
              <a:rPr lang="nl-NL" sz="2000" b="1" dirty="0">
                <a:latin typeface="Roboto" panose="02000000000000000000" pitchFamily="2" charset="0"/>
                <a:ea typeface="Roboto" panose="02000000000000000000" pitchFamily="2" charset="0"/>
              </a:rPr>
              <a:t>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4928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953C2-50D1-4D06-82F5-34F482BE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Onrust rondom penningmeester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905B75-B2A9-4A3F-BAB7-9B2BDD6D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81" y="241504"/>
            <a:ext cx="1316850" cy="132294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B6A083B8-D4A3-4088-9D5F-C5CC53CD6EF9}"/>
              </a:ext>
            </a:extLst>
          </p:cNvPr>
          <p:cNvSpPr txBox="1"/>
          <p:nvPr/>
        </p:nvSpPr>
        <p:spPr>
          <a:xfrm>
            <a:off x="714375" y="2254849"/>
            <a:ext cx="63682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 veel plaatsen actief en mogelijk 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belangenverstrengeling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 eigen verzoek ontheven van zijn functie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binnen NALI en uit bestuur getreden in maart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Integriteitsonderzoek uitgevoerd door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Hoffmann. Conclusie: geen verdere actie nodig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6B4D60-603B-4973-8225-6AB4363B6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624" y="1855152"/>
            <a:ext cx="5534410" cy="2343985"/>
          </a:xfrm>
          <a:prstGeom prst="rect">
            <a:avLst/>
          </a:prstGeom>
        </p:spPr>
      </p:pic>
      <p:sp>
        <p:nvSpPr>
          <p:cNvPr id="22" name="Ovaal 21">
            <a:extLst>
              <a:ext uri="{FF2B5EF4-FFF2-40B4-BE49-F238E27FC236}">
                <a16:creationId xmlns:a16="http://schemas.microsoft.com/office/drawing/2014/main" id="{4F36AA07-2CFB-4758-BCB4-84F4766A7B0A}"/>
              </a:ext>
            </a:extLst>
          </p:cNvPr>
          <p:cNvSpPr/>
          <p:nvPr/>
        </p:nvSpPr>
        <p:spPr>
          <a:xfrm>
            <a:off x="7639235" y="2759060"/>
            <a:ext cx="15240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F23B953E-FA14-4584-A1F7-0877BD021E03}"/>
              </a:ext>
            </a:extLst>
          </p:cNvPr>
          <p:cNvSpPr/>
          <p:nvPr/>
        </p:nvSpPr>
        <p:spPr>
          <a:xfrm>
            <a:off x="10448281" y="2418284"/>
            <a:ext cx="15240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BDFA264-4C82-4899-B5E1-433A7E5F0D94}"/>
              </a:ext>
            </a:extLst>
          </p:cNvPr>
          <p:cNvSpPr/>
          <p:nvPr/>
        </p:nvSpPr>
        <p:spPr>
          <a:xfrm>
            <a:off x="9825084" y="4027687"/>
            <a:ext cx="15240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1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7D1D9-B402-4394-85AD-C2E3FB329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Toekomst / Professionalisering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31FA23-EE63-4B7E-8A70-229291C2B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Herziening visie/opdracht NALI in het licht van </a:t>
            </a:r>
          </a:p>
          <a:p>
            <a:pPr lvl="1"/>
            <a:r>
              <a:rPr lang="nl-NL" dirty="0"/>
              <a:t>nieuwe GLB en doorontwikkeling naar </a:t>
            </a:r>
            <a:r>
              <a:rPr lang="nl-NL" dirty="0" err="1"/>
              <a:t>Natuurinclusieve</a:t>
            </a:r>
            <a:r>
              <a:rPr lang="nl-NL" dirty="0"/>
              <a:t> Landbouw</a:t>
            </a:r>
          </a:p>
          <a:p>
            <a:pPr lvl="1"/>
            <a:r>
              <a:rPr lang="nl-NL" dirty="0"/>
              <a:t>ontwikkelingen bij de provincie Limburg (financieel / inrichting agrarisch NL-beheer)</a:t>
            </a:r>
          </a:p>
          <a:p>
            <a:endParaRPr lang="nl-NL" dirty="0"/>
          </a:p>
          <a:p>
            <a:r>
              <a:rPr lang="nl-NL" dirty="0"/>
              <a:t>Vernieuwen van de besturing/</a:t>
            </a:r>
            <a:r>
              <a:rPr lang="nl-NL" dirty="0" err="1"/>
              <a:t>governance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Echte coöperatie met invloed vanuit de leden (bijvoorbeeld eigen ALV)</a:t>
            </a:r>
          </a:p>
          <a:p>
            <a:pPr lvl="1"/>
            <a:r>
              <a:rPr lang="nl-NL" dirty="0"/>
              <a:t>Herzien taken van Bestuur en Ledenraad</a:t>
            </a:r>
          </a:p>
          <a:p>
            <a:pPr lvl="1"/>
            <a:r>
              <a:rPr lang="nl-NL" dirty="0"/>
              <a:t>Opwaarderen samenwerking met Natuurrijk Limburg Zuid en andere regionale collectieven </a:t>
            </a:r>
          </a:p>
          <a:p>
            <a:endParaRPr lang="nl-NL" dirty="0"/>
          </a:p>
          <a:p>
            <a:r>
              <a:rPr lang="nl-NL" dirty="0" err="1"/>
              <a:t>Doorontwikkelen</a:t>
            </a:r>
            <a:r>
              <a:rPr lang="nl-NL" dirty="0"/>
              <a:t> van de werkorganisatie:</a:t>
            </a:r>
          </a:p>
          <a:p>
            <a:pPr lvl="1"/>
            <a:r>
              <a:rPr lang="nl-NL" dirty="0"/>
              <a:t>Intern zaken op orde (AOIC, </a:t>
            </a:r>
            <a:r>
              <a:rPr lang="nl-NL" dirty="0" err="1"/>
              <a:t>bestuursrapportages</a:t>
            </a:r>
            <a:r>
              <a:rPr lang="nl-NL" dirty="0"/>
              <a:t>, …)</a:t>
            </a:r>
          </a:p>
          <a:p>
            <a:pPr lvl="1"/>
            <a:r>
              <a:rPr lang="nl-NL" dirty="0"/>
              <a:t>Voorts invullen nieuwe en bredere opgave (richting </a:t>
            </a:r>
            <a:r>
              <a:rPr lang="nl-NL" dirty="0" err="1"/>
              <a:t>Natuurinclusieve</a:t>
            </a:r>
            <a:r>
              <a:rPr lang="nl-NL" dirty="0"/>
              <a:t> Landbouw)</a:t>
            </a:r>
          </a:p>
          <a:p>
            <a:pPr lvl="1"/>
            <a:r>
              <a:rPr lang="nl-NL" dirty="0"/>
              <a:t>In lijn hiermee de verhouding vaste medewerkers versus inhuur herzien (= verminderen kwetsbaarheid en lagere kosten). Concreet 2 nieuwe veldmedewerkers en 0,5 binnendienst.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EB9795-374C-408E-9BF4-C60807FA7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81" y="241504"/>
            <a:ext cx="13168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158A8-636A-4394-A077-7C3DB3AD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cap="none" dirty="0">
                <a:latin typeface="Calibri (hoofdtekst)"/>
                <a:cs typeface="Calibri" panose="020F0502020204030204" pitchFamily="34" charset="0"/>
              </a:rPr>
              <a:t>Toekomst</a:t>
            </a:r>
            <a:r>
              <a:rPr lang="nl-NL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 Agrarisch Natuur- en Landschapsbeheer in Limburg: </a:t>
            </a:r>
            <a:br>
              <a:rPr lang="nl-NL" sz="40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4000" cap="none" dirty="0">
                <a:latin typeface="Calibri" panose="020F0502020204030204" pitchFamily="34" charset="0"/>
                <a:cs typeface="Calibri" panose="020F0502020204030204" pitchFamily="34" charset="0"/>
              </a:rPr>
              <a:t>blijven werken aan resultaten</a:t>
            </a:r>
            <a:endParaRPr lang="nl-NL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9AF68B-DFEF-4EC3-A338-FF6761640D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829705"/>
            <a:ext cx="8280400" cy="863600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Calibri (hoofdtekst)"/>
              </a:rPr>
              <a:t>Harm </a:t>
            </a:r>
            <a:r>
              <a:rPr lang="nl-NL" sz="2800" dirty="0" err="1">
                <a:latin typeface="Calibri (hoofdtekst)"/>
              </a:rPr>
              <a:t>Kossen</a:t>
            </a:r>
            <a:r>
              <a:rPr lang="nl-NL" sz="2800" dirty="0">
                <a:latin typeface="Calibri (hoofdtekst)"/>
              </a:rPr>
              <a:t> – provinciaal coördinator</a:t>
            </a:r>
          </a:p>
        </p:txBody>
      </p:sp>
    </p:spTree>
    <p:extLst>
      <p:ext uri="{BB962C8B-B14F-4D97-AF65-F5344CB8AC3E}">
        <p14:creationId xmlns:p14="http://schemas.microsoft.com/office/powerpoint/2010/main" val="214559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3ADFB24B-05AF-48DC-8CDB-1B2DE9CDE6F2}"/>
              </a:ext>
            </a:extLst>
          </p:cNvPr>
          <p:cNvSpPr txBox="1">
            <a:spLocks/>
          </p:cNvSpPr>
          <p:nvPr/>
        </p:nvSpPr>
        <p:spPr bwMode="auto">
          <a:xfrm>
            <a:off x="988690" y="305037"/>
            <a:ext cx="72009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00" kern="1200" cap="all" baseline="0">
                <a:solidFill>
                  <a:srgbClr val="457A3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Calibri Light" panose="020F0302020204030204" pitchFamily="34" charset="0"/>
              </a:rPr>
              <a:t>Waar staan we voor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22334AD8-A58D-4E08-8ACA-2AA33EC95C82}"/>
              </a:ext>
            </a:extLst>
          </p:cNvPr>
          <p:cNvSpPr txBox="1">
            <a:spLocks/>
          </p:cNvSpPr>
          <p:nvPr/>
        </p:nvSpPr>
        <p:spPr bwMode="auto">
          <a:xfrm>
            <a:off x="2140997" y="2604951"/>
            <a:ext cx="64008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Meer biodiversiteit op boerenland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Enthousiasme opwekken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Mentaliteitsverandering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Samenwerken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596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>
            <a:extLst>
              <a:ext uri="{FF2B5EF4-FFF2-40B4-BE49-F238E27FC236}">
                <a16:creationId xmlns:a16="http://schemas.microsoft.com/office/drawing/2014/main" id="{D5E40274-B533-46AB-A396-306E381F5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59" y="1276654"/>
            <a:ext cx="7208189" cy="499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8859F1C-CA73-4E20-A2E7-F87C53ED16BB}"/>
              </a:ext>
            </a:extLst>
          </p:cNvPr>
          <p:cNvSpPr txBox="1">
            <a:spLocks/>
          </p:cNvSpPr>
          <p:nvPr/>
        </p:nvSpPr>
        <p:spPr bwMode="auto">
          <a:xfrm>
            <a:off x="858176" y="242179"/>
            <a:ext cx="78851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00" kern="1200" cap="all" baseline="0">
                <a:solidFill>
                  <a:srgbClr val="457A3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Overzicht beheerpakketten</a:t>
            </a:r>
          </a:p>
        </p:txBody>
      </p:sp>
    </p:spTree>
    <p:extLst>
      <p:ext uri="{BB962C8B-B14F-4D97-AF65-F5344CB8AC3E}">
        <p14:creationId xmlns:p14="http://schemas.microsoft.com/office/powerpoint/2010/main" val="186577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">
            <a:extLst>
              <a:ext uri="{FF2B5EF4-FFF2-40B4-BE49-F238E27FC236}">
                <a16:creationId xmlns:a16="http://schemas.microsoft.com/office/drawing/2014/main" id="{6B6DBB43-60C3-42DF-B0EF-BFA6C6D49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94" y="840299"/>
            <a:ext cx="7643674" cy="543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55CDA0-0392-4025-BF4D-54E4D7227EAF}"/>
              </a:ext>
            </a:extLst>
          </p:cNvPr>
          <p:cNvSpPr txBox="1">
            <a:spLocks/>
          </p:cNvSpPr>
          <p:nvPr/>
        </p:nvSpPr>
        <p:spPr bwMode="auto">
          <a:xfrm>
            <a:off x="858176" y="242179"/>
            <a:ext cx="78851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900" kern="1200" cap="all" baseline="0">
                <a:solidFill>
                  <a:srgbClr val="457A3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Deelnemer centraal</a:t>
            </a:r>
          </a:p>
        </p:txBody>
      </p:sp>
    </p:spTree>
    <p:extLst>
      <p:ext uri="{BB962C8B-B14F-4D97-AF65-F5344CB8AC3E}">
        <p14:creationId xmlns:p14="http://schemas.microsoft.com/office/powerpoint/2010/main" val="293781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A1709-7BF2-45F1-A282-B41EFDDC5B46}"/>
              </a:ext>
            </a:extLst>
          </p:cNvPr>
          <p:cNvSpPr txBox="1">
            <a:spLocks/>
          </p:cNvSpPr>
          <p:nvPr/>
        </p:nvSpPr>
        <p:spPr>
          <a:xfrm>
            <a:off x="949911" y="341313"/>
            <a:ext cx="767918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900" kern="1200" cap="all" baseline="0">
                <a:solidFill>
                  <a:srgbClr val="457A3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Werken aan resultaten: </a:t>
            </a:r>
            <a:r>
              <a:rPr kumimoji="0" lang="nl-NL" altLang="nl-N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deelnemerbegeleiding</a:t>
            </a:r>
            <a:endParaRPr kumimoji="0" lang="nl-NL" altLang="nl-NL" sz="4400" b="0" i="0" u="none" strike="noStrike" kern="1200" cap="none" spc="0" normalizeH="0" baseline="0" noProof="0" dirty="0">
              <a:ln>
                <a:noFill/>
              </a:ln>
              <a:solidFill>
                <a:srgbClr val="457A3D"/>
              </a:solidFill>
              <a:effectLst/>
              <a:uLnTx/>
              <a:uFillTx/>
              <a:latin typeface="Calibri Light (Koppen)"/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CB873F-7F19-4D22-8C5B-9F6C09BD72B1}"/>
              </a:ext>
            </a:extLst>
          </p:cNvPr>
          <p:cNvSpPr txBox="1">
            <a:spLocks/>
          </p:cNvSpPr>
          <p:nvPr/>
        </p:nvSpPr>
        <p:spPr>
          <a:xfrm>
            <a:off x="985420" y="2276846"/>
            <a:ext cx="10067278" cy="3635683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Gecoördineerde</a:t>
            </a: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 en </a:t>
            </a:r>
            <a:r>
              <a:rPr kumimoji="0" lang="nl-NL" alt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gefaciliteerde</a:t>
            </a: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 veldmedewerkers;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Begeleiding individueel (100% deelnemers) en in groepen (60% van de deelnemers komt naar bijeenkomsten);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Themanieuwsbrieven en </a:t>
            </a:r>
            <a:r>
              <a:rPr kumimoji="0" lang="nl-NL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factsheets</a:t>
            </a: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 (65% van de deelnemers leest ze altijd);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60% overhead aan </a:t>
            </a:r>
            <a:r>
              <a:rPr kumimoji="0" lang="nl-NL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deelnemerbegeleiding</a:t>
            </a: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Voordeel van groot collectief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32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20619-B3D4-4E78-9E24-88A50CDBA901}"/>
              </a:ext>
            </a:extLst>
          </p:cNvPr>
          <p:cNvSpPr txBox="1">
            <a:spLocks/>
          </p:cNvSpPr>
          <p:nvPr/>
        </p:nvSpPr>
        <p:spPr>
          <a:xfrm>
            <a:off x="967666" y="260648"/>
            <a:ext cx="8611339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900" kern="1200" cap="all" baseline="0">
                <a:solidFill>
                  <a:srgbClr val="457A3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Werken aan resultaten: </a:t>
            </a:r>
            <a:b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</a:br>
            <a: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uitvoerbare effectieve maatregelen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AB22EA-490F-4D26-9993-942DF1C145E4}"/>
              </a:ext>
            </a:extLst>
          </p:cNvPr>
          <p:cNvSpPr txBox="1">
            <a:spLocks/>
          </p:cNvSpPr>
          <p:nvPr/>
        </p:nvSpPr>
        <p:spPr>
          <a:xfrm>
            <a:off x="1040167" y="2270805"/>
            <a:ext cx="8229600" cy="302418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Lerend beheer: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Beheermonitoring: kwaliteit leefgebied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Documenteren wat je doet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Meer steekproefsgewijze soortgerichte monitoring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Aanpassen beheer: doel is leidend</a:t>
            </a:r>
          </a:p>
        </p:txBody>
      </p:sp>
    </p:spTree>
    <p:extLst>
      <p:ext uri="{BB962C8B-B14F-4D97-AF65-F5344CB8AC3E}">
        <p14:creationId xmlns:p14="http://schemas.microsoft.com/office/powerpoint/2010/main" val="349494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3F9C6-B2C7-4DEB-BA69-0F6004CF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97" y="341784"/>
            <a:ext cx="9518848" cy="1143000"/>
          </a:xfrm>
        </p:spPr>
        <p:txBody>
          <a:bodyPr/>
          <a:lstStyle/>
          <a:p>
            <a:pPr algn="l"/>
            <a:r>
              <a:rPr lang="nl-NL" sz="4400" cap="none" dirty="0">
                <a:latin typeface="Calibri Light (Koppen)"/>
              </a:rPr>
              <a:t>Werken aan resultaten: </a:t>
            </a:r>
            <a:br>
              <a:rPr lang="nl-NL" sz="4400" cap="none" dirty="0">
                <a:latin typeface="Calibri Light (Koppen)"/>
              </a:rPr>
            </a:br>
            <a:r>
              <a:rPr lang="nl-NL" sz="4400" cap="none" dirty="0">
                <a:latin typeface="Calibri Light (Koppen)"/>
              </a:rPr>
              <a:t>beoordelen beheer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AD7D42B-E94B-45E0-961A-84B3541D5024}"/>
              </a:ext>
            </a:extLst>
          </p:cNvPr>
          <p:cNvSpPr txBox="1">
            <a:spLocks/>
          </p:cNvSpPr>
          <p:nvPr/>
        </p:nvSpPr>
        <p:spPr>
          <a:xfrm>
            <a:off x="1981200" y="1628775"/>
            <a:ext cx="8229600" cy="417648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D59275A7-E20B-4A56-97E0-6F92C7590A76}"/>
              </a:ext>
            </a:extLst>
          </p:cNvPr>
          <p:cNvSpPr txBox="1">
            <a:spLocks/>
          </p:cNvSpPr>
          <p:nvPr/>
        </p:nvSpPr>
        <p:spPr>
          <a:xfrm>
            <a:off x="929197" y="2242814"/>
            <a:ext cx="8229600" cy="417648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Effectief beheer: waarde bepalen voor de doelsoorten (kwaliteit leefgebied)</a:t>
            </a:r>
            <a:b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</a:b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Stoplichtkleuren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372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CFFE4-BDCB-4F02-83E1-D3024F86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97" y="341784"/>
            <a:ext cx="9518848" cy="1143000"/>
          </a:xfrm>
        </p:spPr>
        <p:txBody>
          <a:bodyPr/>
          <a:lstStyle/>
          <a:p>
            <a:pPr algn="l"/>
            <a:r>
              <a:rPr lang="nl-NL" sz="4400" cap="none" dirty="0">
                <a:latin typeface="Calibri Light (Koppen)"/>
              </a:rPr>
              <a:t>Na 5 jaar </a:t>
            </a:r>
            <a:r>
              <a:rPr lang="nl-NL" sz="4400" cap="none" dirty="0" err="1">
                <a:latin typeface="Calibri Light (Koppen)"/>
              </a:rPr>
              <a:t>ANLb</a:t>
            </a:r>
            <a:r>
              <a:rPr lang="nl-NL" sz="4400" cap="none" dirty="0">
                <a:latin typeface="Calibri Light (Koppen)"/>
              </a:rPr>
              <a:t> :  beheer effectief?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281E1F7-70E9-4A96-9AE7-6CAB61F4D6A7}"/>
              </a:ext>
            </a:extLst>
          </p:cNvPr>
          <p:cNvSpPr txBox="1">
            <a:spLocks/>
          </p:cNvSpPr>
          <p:nvPr/>
        </p:nvSpPr>
        <p:spPr>
          <a:xfrm>
            <a:off x="929197" y="2020875"/>
            <a:ext cx="9434003" cy="341226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Veel bemoedigende resultaten: individueel en samenwerking</a:t>
            </a:r>
            <a:b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</a:b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Resultaten en inspanningen worden opgemerkt</a:t>
            </a:r>
            <a:b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</a:b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In perspectief: op minder dan 3% landbouwgrond </a:t>
            </a:r>
            <a:r>
              <a:rPr kumimoji="0" lang="nl-NL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ANLb</a:t>
            </a: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F5785D36-47DA-40F5-9911-A3DEE36EF72D}"/>
              </a:ext>
            </a:extLst>
          </p:cNvPr>
          <p:cNvSpPr txBox="1"/>
          <p:nvPr/>
        </p:nvSpPr>
        <p:spPr>
          <a:xfrm>
            <a:off x="585849" y="570016"/>
            <a:ext cx="11020301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AGENDA:</a:t>
            </a:r>
          </a:p>
          <a:p>
            <a:endParaRPr lang="nl-NL" dirty="0"/>
          </a:p>
          <a:p>
            <a:pPr marL="342900" indent="-342900">
              <a:buAutoNum type="arabicPeriod"/>
            </a:pPr>
            <a:r>
              <a:rPr lang="nl-NL" sz="2200" b="1" dirty="0"/>
              <a:t>Opening en vaststellen agenda</a:t>
            </a:r>
          </a:p>
          <a:p>
            <a:pPr marL="342900" indent="-342900">
              <a:buAutoNum type="arabicPeriod"/>
            </a:pPr>
            <a:r>
              <a:rPr lang="nl-NL" sz="2200" b="1" dirty="0"/>
              <a:t>Mededelingen</a:t>
            </a:r>
          </a:p>
          <a:p>
            <a:pPr marL="342900" indent="-342900">
              <a:buAutoNum type="arabicPeriod"/>
            </a:pPr>
            <a:r>
              <a:rPr lang="nl-NL" sz="2200" b="1" dirty="0"/>
              <a:t>Verslag 8</a:t>
            </a:r>
            <a:r>
              <a:rPr lang="nl-NL" sz="2200" b="1" baseline="30000" dirty="0"/>
              <a:t>de</a:t>
            </a:r>
            <a:r>
              <a:rPr lang="nl-NL" sz="2200" b="1" dirty="0"/>
              <a:t> Algemene Ledenvergadering 13 november 2019		Ter vaststelling</a:t>
            </a:r>
          </a:p>
          <a:p>
            <a:pPr marL="342900" indent="-342900">
              <a:buAutoNum type="arabicPeriod"/>
            </a:pPr>
            <a:r>
              <a:rPr lang="nl-NL" sz="2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Thema: Het </a:t>
            </a:r>
            <a:r>
              <a:rPr lang="nl-NL" sz="2200" b="1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ANLb</a:t>
            </a:r>
            <a:r>
              <a:rPr lang="nl-NL" sz="2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nu en in de toekomst				Ter informatie</a:t>
            </a:r>
          </a:p>
          <a:p>
            <a:r>
              <a:rPr lang="nl-NL" sz="2200" b="1" dirty="0"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nl-NL" sz="2200" dirty="0">
                <a:ea typeface="Times New Roman" panose="02020603050405020304" pitchFamily="18" charset="0"/>
                <a:cs typeface="Arial" panose="020B0604020202020204" pitchFamily="34" charset="0"/>
              </a:rPr>
              <a:t>Sprekers:</a:t>
            </a:r>
          </a:p>
          <a:p>
            <a:r>
              <a:rPr lang="nl-NL" sz="2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nl-NL" sz="2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Thijs </a:t>
            </a:r>
            <a:r>
              <a:rPr lang="nl-NL" sz="22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Rompelberg</a:t>
            </a:r>
            <a:r>
              <a:rPr lang="nl-NL" sz="2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bestuursvoorzitter Natuurrijk Limburg</a:t>
            </a:r>
          </a:p>
          <a:p>
            <a:r>
              <a:rPr lang="nl-NL" sz="2200" dirty="0"/>
              <a:t>       Harm </a:t>
            </a:r>
            <a:r>
              <a:rPr lang="nl-NL" sz="2200" dirty="0" err="1"/>
              <a:t>Kossen</a:t>
            </a:r>
            <a:r>
              <a:rPr lang="nl-NL" sz="2200" dirty="0"/>
              <a:t>, coördinator Natuurrijk Limburg</a:t>
            </a:r>
          </a:p>
          <a:p>
            <a:r>
              <a:rPr lang="nl-NL" sz="2200" dirty="0"/>
              <a:t>       Pieter Puts, veldmedewerker Natuurrijk Limburg</a:t>
            </a:r>
          </a:p>
          <a:p>
            <a:r>
              <a:rPr lang="nl-NL" sz="2200" dirty="0"/>
              <a:t>       Ruud </a:t>
            </a:r>
            <a:r>
              <a:rPr lang="nl-NL" sz="2200" dirty="0" err="1"/>
              <a:t>Belleflamme</a:t>
            </a:r>
            <a:r>
              <a:rPr lang="nl-NL" sz="2200" dirty="0"/>
              <a:t>, projectmanager Natuurrijk Limburg Zuid</a:t>
            </a:r>
          </a:p>
          <a:p>
            <a:r>
              <a:rPr lang="nl-NL" sz="2200" dirty="0"/>
              <a:t>       Leon Hupperichs, voorzitter Stichting Limburg Bloeit Op</a:t>
            </a:r>
          </a:p>
          <a:p>
            <a:r>
              <a:rPr lang="nl-NL" sz="2200" b="1" dirty="0">
                <a:cs typeface="Arial" panose="020B0604020202020204" pitchFamily="34" charset="0"/>
              </a:rPr>
              <a:t>Pauze</a:t>
            </a:r>
          </a:p>
          <a:p>
            <a:r>
              <a:rPr lang="nl-NL" sz="2200" b="1" dirty="0"/>
              <a:t>5.  Financiën 								Ter goedkeuring</a:t>
            </a:r>
          </a:p>
          <a:p>
            <a:r>
              <a:rPr lang="nl-NL" sz="2200" b="1" dirty="0"/>
              <a:t>6.  Verkiezing bestuursleden						Ter stemming</a:t>
            </a:r>
          </a:p>
          <a:p>
            <a:r>
              <a:rPr lang="nl-NL" sz="2200" b="1" dirty="0"/>
              <a:t>7.  Rondvraag </a:t>
            </a:r>
          </a:p>
          <a:p>
            <a:r>
              <a:rPr lang="nl-NL" sz="2200" b="1" dirty="0"/>
              <a:t>8.  Sluiting</a:t>
            </a:r>
          </a:p>
          <a:p>
            <a:endParaRPr lang="nl-NL" sz="2200" b="1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16DEC4D-1A52-4621-9FAC-BE390F037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38" y="73276"/>
            <a:ext cx="2225749" cy="12287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3803C3-E5DB-43C1-B15D-A4DAC2BD5917}"/>
              </a:ext>
            </a:extLst>
          </p:cNvPr>
          <p:cNvSpPr/>
          <p:nvPr/>
        </p:nvSpPr>
        <p:spPr>
          <a:xfrm>
            <a:off x="0" y="6545580"/>
            <a:ext cx="12192000" cy="2391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282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CDDE8-ED26-42D1-B31D-0668288E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22" y="341784"/>
            <a:ext cx="8925017" cy="1143000"/>
          </a:xfrm>
        </p:spPr>
        <p:txBody>
          <a:bodyPr/>
          <a:lstStyle/>
          <a:p>
            <a:pPr algn="l"/>
            <a:r>
              <a:rPr lang="nl-NL" sz="4400" cap="none" dirty="0">
                <a:latin typeface="Calibri Light (Koppen)"/>
              </a:rPr>
              <a:t>Wat is nog meer nodig om resultaten te halen?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C6139A2-0BCE-4234-B2DA-A367E25029D8}"/>
              </a:ext>
            </a:extLst>
          </p:cNvPr>
          <p:cNvSpPr txBox="1">
            <a:spLocks/>
          </p:cNvSpPr>
          <p:nvPr/>
        </p:nvSpPr>
        <p:spPr>
          <a:xfrm>
            <a:off x="840422" y="2296081"/>
            <a:ext cx="9522778" cy="190305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Uitbreiding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ANLb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-beheer: de bereidheid bij boeren is er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</a:b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Verdieping naar natuurinclusieve landbouw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8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09CEE-3FB8-45DA-BB3F-50C36F0A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863" y="66674"/>
            <a:ext cx="7139136" cy="1143000"/>
          </a:xfrm>
        </p:spPr>
        <p:txBody>
          <a:bodyPr/>
          <a:lstStyle/>
          <a:p>
            <a:pPr algn="l"/>
            <a:r>
              <a:rPr lang="nl-NL" sz="4400" cap="none" dirty="0">
                <a:latin typeface="Calibri Light (Koppen)"/>
              </a:rPr>
              <a:t>ANLB budget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C2A976-4847-4B1A-885B-178AEF386E15}"/>
              </a:ext>
            </a:extLst>
          </p:cNvPr>
          <p:cNvSpPr txBox="1">
            <a:spLocks/>
          </p:cNvSpPr>
          <p:nvPr/>
        </p:nvSpPr>
        <p:spPr>
          <a:xfrm>
            <a:off x="952863" y="1360597"/>
            <a:ext cx="9484305" cy="473504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Niet beperkt in ambitie maar in middelen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1-1-2023 nieuwe GLB definitief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Aandacht voor vergroening/</a:t>
            </a:r>
            <a:r>
              <a:rPr kumimoji="0" lang="nl-NL" alt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natuurinclusiviteit</a:t>
            </a: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 in pijler 1 (‘</a:t>
            </a:r>
            <a:r>
              <a:rPr kumimoji="0" lang="nl-NL" alt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Ecoregelingen</a:t>
            </a: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’);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Relatief meer middelen naar pijler 2 (</a:t>
            </a:r>
            <a:r>
              <a:rPr kumimoji="0" lang="nl-NL" alt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ANLb</a:t>
            </a: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) of landschappelijk?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nl-NL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Exacte bedragen moeten nog duidelijk worden in NSP (‘Nationaal Strategisch Plan’)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Daarom nu “maar” 1 jaar verlenging huidig budget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Op dit moment: vanaf 2023 20% korting budget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Maar pas in 2022 duidelijkheid hierover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: in gesprek met provincie/nieuwe gedeputeerden en uitdaging zoeken naar nieuwe/aanvullende middelen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005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101937-8A31-4254-A214-C51B039505AA}"/>
              </a:ext>
            </a:extLst>
          </p:cNvPr>
          <p:cNvSpPr txBox="1">
            <a:spLocks/>
          </p:cNvSpPr>
          <p:nvPr/>
        </p:nvSpPr>
        <p:spPr>
          <a:xfrm>
            <a:off x="2133600" y="1781174"/>
            <a:ext cx="8229600" cy="431212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3DF530D-0055-4441-BE90-B3CB05CD2C58}"/>
              </a:ext>
            </a:extLst>
          </p:cNvPr>
          <p:cNvSpPr txBox="1">
            <a:spLocks/>
          </p:cNvSpPr>
          <p:nvPr/>
        </p:nvSpPr>
        <p:spPr bwMode="auto">
          <a:xfrm>
            <a:off x="1091953" y="193204"/>
            <a:ext cx="8433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900" kern="1200" cap="all" baseline="0">
                <a:solidFill>
                  <a:srgbClr val="457A3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Toekomst – verdieping naar </a:t>
            </a:r>
            <a:r>
              <a:rPr kumimoji="0" lang="nl-NL" altLang="nl-N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natuurinclusieve</a:t>
            </a:r>
            <a:r>
              <a:rPr kumimoji="0" lang="nl-NL" alt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Calibri Light (Koppen)"/>
                <a:ea typeface="+mj-ea"/>
                <a:cs typeface="+mj-cs"/>
              </a:rPr>
              <a:t> landbouw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CF95403-7CE8-4BD2-A430-F62807FCC0F5}"/>
              </a:ext>
            </a:extLst>
          </p:cNvPr>
          <p:cNvSpPr txBox="1">
            <a:spLocks/>
          </p:cNvSpPr>
          <p:nvPr/>
        </p:nvSpPr>
        <p:spPr>
          <a:xfrm>
            <a:off x="1091953" y="1797520"/>
            <a:ext cx="10156055" cy="452596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Nieuwe GLB: groeimodel. Uitgewerkt in Nationaal Strategisch Plan met in </a:t>
            </a:r>
            <a:b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</a:b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pijler 1 </a:t>
            </a:r>
            <a:r>
              <a:rPr kumimoji="0" lang="nl-NL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eco</a:t>
            </a: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-regelingen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Naast aandacht voor biodiversiteit en landschap ook meer focus op (de randvoorwaarden) klimaat, water en bodemkwaliteit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Bewezen aanpak via agrarische collectieven gaat hierin landelijk een rol spelen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Verwachting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: meer middelen beschikbaar, van circa 100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mln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 in 2023 tot circa 120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mln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 in 2027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Veel nog in uitwerking: </a:t>
            </a:r>
            <a:r>
              <a:rPr kumimoji="0" lang="nl-NL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BoerenNatuur</a:t>
            </a:r>
            <a:r>
              <a:rPr kumimoji="0" lang="nl-NL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 namens collectieven in gesprek met ministerie LNV; met name hoe pijler 1 (landbouwpraktijk) en pijler 2 (publieke diensten) elkaar kunnen versterken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18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7246E-FC73-4D11-A223-054411C1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02" y="341784"/>
            <a:ext cx="9518848" cy="1143000"/>
          </a:xfrm>
        </p:spPr>
        <p:txBody>
          <a:bodyPr/>
          <a:lstStyle/>
          <a:p>
            <a:pPr algn="l"/>
            <a:r>
              <a:rPr lang="nl-NL" sz="4400" cap="none" dirty="0">
                <a:latin typeface="Calibri Light (Koppen)"/>
              </a:rPr>
              <a:t>Verdieping taken collectief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0CA0573-1299-4B9C-A7CD-A8862669D074}"/>
              </a:ext>
            </a:extLst>
          </p:cNvPr>
          <p:cNvSpPr txBox="1">
            <a:spLocks/>
          </p:cNvSpPr>
          <p:nvPr/>
        </p:nvSpPr>
        <p:spPr>
          <a:xfrm>
            <a:off x="864094" y="1781175"/>
            <a:ext cx="10472690" cy="417648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Voor collectieven is van belang dat zij er een taak bij zullen krijgen: advies aan deelnemers over de wisselwerking tussen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ecoregeling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 (pijler 1)  en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ANLb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 (pijler 2) om resultaten te vergroten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Belangrijk: een op te zetten regeling voor samenwerking, kennisdeling en innovatie kan daarbij ondersteunend zijn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Pas in 2022 duidelijkheid, maar vooruitlopend daarop nu al stappen zetten: 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GLB-pilots, projecten rond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natuurinclusief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 (lupine teelt, arenstripper,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Zouwdal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 (hoofdtekst)"/>
                <a:ea typeface="Calibri" panose="020F0502020204030204" pitchFamily="34" charset="0"/>
                <a:cs typeface="+mn-cs"/>
              </a:rPr>
              <a:t>)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Calibri" panose="020F0502020204030204" pitchFamily="34" charset="0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719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AA490-51A2-48C9-88A5-D6675C6C3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21" y="341784"/>
            <a:ext cx="9518848" cy="1143000"/>
          </a:xfrm>
        </p:spPr>
        <p:txBody>
          <a:bodyPr/>
          <a:lstStyle/>
          <a:p>
            <a:pPr algn="l"/>
            <a:r>
              <a:rPr lang="nl-NL" sz="4400" cap="none" dirty="0">
                <a:latin typeface="Calibri Light (Koppen)"/>
              </a:rPr>
              <a:t>Wat kunt u nu doen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36316B-070D-4343-AFC2-94C92A3BCF51}"/>
              </a:ext>
            </a:extLst>
          </p:cNvPr>
          <p:cNvSpPr txBox="1">
            <a:spLocks/>
          </p:cNvSpPr>
          <p:nvPr/>
        </p:nvSpPr>
        <p:spPr>
          <a:xfrm>
            <a:off x="899601" y="1958729"/>
            <a:ext cx="9336352" cy="3492161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Beheer goed blijven uitvoeren</a:t>
            </a:r>
            <a:b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</a:b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Plezier erin hebben, en dat uitdragen (zeker naar politiek)!</a:t>
            </a:r>
            <a:b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</a:b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Steeds meer de samenwerking met het gebied zoeken (bijvoorbeeld bijeenkomsten Schweiberg, Epen, </a:t>
            </a:r>
            <a:r>
              <a:rPr kumimoji="0" lang="nl-NL" alt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etc</a:t>
            </a:r>
            <a:r>
              <a:rPr kumimoji="0" lang="nl-NL" alt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hoofdtekst)"/>
                <a:ea typeface="+mn-ea"/>
                <a:cs typeface="+mn-cs"/>
              </a:rPr>
              <a:t>)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71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6CBF06-914E-49A8-A8AF-FDD146E84305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8392357" cy="62942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B6ECA4-8F78-440E-8DBB-269FB2774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432" y="0"/>
            <a:ext cx="7139136" cy="1143000"/>
          </a:xfrm>
        </p:spPr>
        <p:txBody>
          <a:bodyPr/>
          <a:lstStyle/>
          <a:p>
            <a:r>
              <a:rPr lang="nl-NL" sz="4400" dirty="0">
                <a:latin typeface="Calibri Light (Koppen)"/>
              </a:rPr>
              <a:t>bedankt!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C352E0-FA2C-4500-B9F1-1B19449D75BB}"/>
              </a:ext>
            </a:extLst>
          </p:cNvPr>
          <p:cNvSpPr txBox="1">
            <a:spLocks/>
          </p:cNvSpPr>
          <p:nvPr/>
        </p:nvSpPr>
        <p:spPr>
          <a:xfrm>
            <a:off x="2133600" y="1781175"/>
            <a:ext cx="8229600" cy="417648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90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7905B75-B2A9-4A3F-BAB7-9B2BDD6D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81" y="241504"/>
            <a:ext cx="1316850" cy="132294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4C370FF-21AB-429C-AFDF-C295D55EA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7" y="418486"/>
            <a:ext cx="9090734" cy="603012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3FF5FF8-ED7E-4AC8-B899-0DD139A3FAAB}"/>
              </a:ext>
            </a:extLst>
          </p:cNvPr>
          <p:cNvSpPr txBox="1"/>
          <p:nvPr/>
        </p:nvSpPr>
        <p:spPr>
          <a:xfrm>
            <a:off x="3036165" y="2432481"/>
            <a:ext cx="60439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‘Boerenlandsoorten’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Pieter Puts – veldmedewerker 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CBF5D474-675D-4835-A40D-0CA35AB1D1B4}"/>
              </a:ext>
            </a:extLst>
          </p:cNvPr>
          <p:cNvSpPr txBox="1">
            <a:spLocks/>
          </p:cNvSpPr>
          <p:nvPr/>
        </p:nvSpPr>
        <p:spPr bwMode="auto">
          <a:xfrm>
            <a:off x="912798" y="4986947"/>
            <a:ext cx="95188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900" kern="1200" cap="all" baseline="0">
                <a:solidFill>
                  <a:srgbClr val="457A3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9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KANSEN VOOR onze </a:t>
            </a:r>
            <a:r>
              <a:rPr kumimoji="0" lang="nl-NL" sz="29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BOERENLANDSoorten</a:t>
            </a:r>
            <a:r>
              <a:rPr kumimoji="0" lang="nl-NL" sz="29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verzilveren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9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Binnen bestaand </a:t>
            </a:r>
            <a:r>
              <a:rPr kumimoji="0" lang="nl-NL" sz="2900" b="1" i="0" u="none" strike="noStrike" kern="1200" cap="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ANLb</a:t>
            </a:r>
            <a:r>
              <a:rPr kumimoji="0" lang="nl-NL" sz="29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beheer</a:t>
            </a:r>
          </a:p>
        </p:txBody>
      </p:sp>
    </p:spTree>
    <p:extLst>
      <p:ext uri="{BB962C8B-B14F-4D97-AF65-F5344CB8AC3E}">
        <p14:creationId xmlns:p14="http://schemas.microsoft.com/office/powerpoint/2010/main" val="254980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99816D3-8CF5-400E-8566-88A69CCB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4400" cap="none" dirty="0">
                <a:latin typeface="Calibri Light (Koppen)"/>
              </a:rPr>
              <a:t>Veldmedewerkers Zuid-Limburg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CFC008F-0840-434C-9CA4-8E3D30F68CF4}"/>
              </a:ext>
            </a:extLst>
          </p:cNvPr>
          <p:cNvSpPr txBox="1">
            <a:spLocks/>
          </p:cNvSpPr>
          <p:nvPr/>
        </p:nvSpPr>
        <p:spPr bwMode="auto">
          <a:xfrm>
            <a:off x="1271526" y="3630635"/>
            <a:ext cx="2013250" cy="43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Rik Schreurs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Specialist Akkerbeheer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000" b="0" i="0" u="sng" strike="noStrike" kern="1200" cap="none" spc="0" normalizeH="0" baseline="0" noProof="0" dirty="0">
              <a:ln>
                <a:noFill/>
              </a:ln>
              <a:solidFill>
                <a:srgbClr val="54595F"/>
              </a:solidFill>
              <a:effectLst/>
              <a:uLnTx/>
              <a:uFillTx/>
              <a:latin typeface="-apple-system"/>
              <a:ea typeface="+mn-ea"/>
              <a:cs typeface="+mn-cs"/>
              <a:hlinkClick r:id="" action="ppaction://noactio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0" u="sng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" action="ppaction://noaction"/>
              </a:rPr>
              <a:t>+31 6 55 20 57 02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0" u="sng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2"/>
              </a:rPr>
              <a:t>schreurs@natuurrijklimburg.nl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4C4094-A4E0-45B9-A4D9-87704AE92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25" y="1551797"/>
            <a:ext cx="1887668" cy="18876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E2D98B1-E436-42B9-A9F4-378CA13C6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202" y="1514515"/>
            <a:ext cx="1924950" cy="19249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B0A535-6431-47CC-AD00-596797474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149" y="1484784"/>
            <a:ext cx="1994938" cy="19949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8B58DDA-6BD1-4CA6-8A32-E37FCA3F3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085" y="1495447"/>
            <a:ext cx="2000368" cy="2000368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ED4372F-05F5-4A2F-84BA-BE8C5BACC65F}"/>
              </a:ext>
            </a:extLst>
          </p:cNvPr>
          <p:cNvSpPr txBox="1">
            <a:spLocks/>
          </p:cNvSpPr>
          <p:nvPr/>
        </p:nvSpPr>
        <p:spPr bwMode="auto">
          <a:xfrm>
            <a:off x="3641902" y="3630635"/>
            <a:ext cx="2013250" cy="43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Anke Brouns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Specialist ecologisch beheer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0" u="sng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7"/>
              </a:rPr>
              <a:t>+31 6  55 00 04 86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0" u="sng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8"/>
              </a:rPr>
              <a:t>brouns@natuurrijklimburg.nl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334D4A1-4DC2-43BA-9503-ACCBABB71988}"/>
              </a:ext>
            </a:extLst>
          </p:cNvPr>
          <p:cNvSpPr txBox="1">
            <a:spLocks/>
          </p:cNvSpPr>
          <p:nvPr/>
        </p:nvSpPr>
        <p:spPr bwMode="auto">
          <a:xfrm>
            <a:off x="6258865" y="3630635"/>
            <a:ext cx="2013250" cy="43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Frans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Blezer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Kleinschalig landschapsbeheer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0" u="sng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9"/>
              </a:rPr>
              <a:t>+31 6 42 45 98 81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0" u="sng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10"/>
              </a:rPr>
              <a:t>blezer@natuurrijklimburg.nl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BC618955-F8A0-46A5-B0C7-6796BAAAEAA5}"/>
              </a:ext>
            </a:extLst>
          </p:cNvPr>
          <p:cNvSpPr txBox="1">
            <a:spLocks/>
          </p:cNvSpPr>
          <p:nvPr/>
        </p:nvSpPr>
        <p:spPr bwMode="auto">
          <a:xfrm>
            <a:off x="8954971" y="3630635"/>
            <a:ext cx="2013250" cy="43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Pieter Puts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Specialist ecologisch beheer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0" u="sng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11"/>
              </a:rPr>
              <a:t>+31 6 54 94 60 66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0" u="sng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12"/>
              </a:rPr>
              <a:t>puts@natuurrijklimburg.nl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85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99816D3-8CF5-400E-8566-88A69CCB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0564"/>
            <a:ext cx="9518848" cy="1143000"/>
          </a:xfrm>
        </p:spPr>
        <p:txBody>
          <a:bodyPr/>
          <a:lstStyle/>
          <a:p>
            <a:r>
              <a:rPr lang="nl-NL" sz="4000" dirty="0">
                <a:latin typeface="Calibri Light (Koppen)"/>
              </a:rPr>
              <a:t>Extra maatregelen voor onze doelsoorten</a:t>
            </a:r>
            <a:br>
              <a:rPr lang="nl-NL" sz="4000" dirty="0">
                <a:latin typeface="Calibri Light (Koppen)"/>
              </a:rPr>
            </a:br>
            <a:endParaRPr lang="nl-NL" sz="4000" dirty="0">
              <a:latin typeface="Calibri Light (Koppen)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E0A487F-7365-43EF-975A-1A77773723F9}"/>
              </a:ext>
            </a:extLst>
          </p:cNvPr>
          <p:cNvSpPr txBox="1">
            <a:spLocks/>
          </p:cNvSpPr>
          <p:nvPr/>
        </p:nvSpPr>
        <p:spPr bwMode="auto">
          <a:xfrm>
            <a:off x="1603222" y="1421952"/>
            <a:ext cx="6472839" cy="44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900" kern="1200" cap="all" baseline="0">
                <a:solidFill>
                  <a:srgbClr val="457A3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9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BC8874F-48D9-411D-A13B-E01D48AF6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05" y="847650"/>
            <a:ext cx="2533273" cy="337769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38C368-8C62-4649-8E1C-641DE4DB2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088" y="1282923"/>
            <a:ext cx="3015775" cy="226183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0A697C-B04B-42FB-939F-98065F21D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35" y="1239462"/>
            <a:ext cx="3131668" cy="23487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F35FA89-B857-48A3-8970-95AE83782B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50" y="3683783"/>
            <a:ext cx="3015775" cy="226183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4B02B99-FDE1-47E0-A848-8FF837E80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13" y="3727242"/>
            <a:ext cx="3131668" cy="23487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556FFA3-9239-426B-92F4-95173D279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699" y="3770755"/>
            <a:ext cx="1691541" cy="22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77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99816D3-8CF5-400E-8566-88A69CCB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4400" cap="none" dirty="0">
                <a:latin typeface="Calibri Light (Koppen)"/>
              </a:rPr>
              <a:t>Gebiedsbijeenkomsten in het veld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BA66ACB-CF3D-4B53-A034-69B42E785AB7}"/>
              </a:ext>
            </a:extLst>
          </p:cNvPr>
          <p:cNvSpPr txBox="1">
            <a:spLocks/>
          </p:cNvSpPr>
          <p:nvPr/>
        </p:nvSpPr>
        <p:spPr bwMode="auto">
          <a:xfrm>
            <a:off x="484017" y="1367675"/>
            <a:ext cx="10972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Boerenlandsoorten is een inventarisatie vanuit onderop, met deelnemers, maar dan wel alleen in kansrijke gebieden voor deze soorten.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Doelen: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Meer inzicht (bij de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ANLb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-deelnemer) in wat deze soorten nodig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       hebben en wat we daarvoor kunnen doen binnen bestaand beheer.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2.     Concrete ideeën op doen die meteen kunnen worden toegepast op de locatie.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3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Een wensenlijst van aanpassingen en uitbreidingen van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      bestaande of nieuwe landschapselementen waar de boerenlandsoorten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      van kunnen profiteren.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Aan het einde van het jaar zal financiering gezocht worden voor de genoemde wensenlijst.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DE RESULTATEN VAN DE EERDER UITGEVOERDE ENQUETE VAN NATUURRIJK LIMBURG ZUID WORDEN HIER OOK BIJ GEBRUIKT!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2" descr="Voorbeeld van afbeelding">
            <a:extLst>
              <a:ext uri="{FF2B5EF4-FFF2-40B4-BE49-F238E27FC236}">
                <a16:creationId xmlns:a16="http://schemas.microsoft.com/office/drawing/2014/main" id="{39514717-BB4E-4F68-BDBA-42942507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39" y="1813746"/>
            <a:ext cx="4307344" cy="32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0883411-15D6-408B-B8D4-14BE9B505C9D}"/>
              </a:ext>
            </a:extLst>
          </p:cNvPr>
          <p:cNvSpPr txBox="1"/>
          <p:nvPr/>
        </p:nvSpPr>
        <p:spPr>
          <a:xfrm>
            <a:off x="1116498" y="655128"/>
            <a:ext cx="461391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>
                <a:latin typeface="+mj-lt"/>
                <a:ea typeface="+mj-ea"/>
                <a:cs typeface="+mj-cs"/>
              </a:rPr>
              <a:t>MEDEDELINGEN</a:t>
            </a: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6CBB414F-698B-4AF1-898E-7364E8426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37" y="95975"/>
            <a:ext cx="5586942" cy="308445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A17B8A6-DE1D-4AAF-A16D-DD7365CC4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79838" y="3472332"/>
            <a:ext cx="5586942" cy="31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39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99816D3-8CF5-400E-8566-88A69CCB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4400" dirty="0">
                <a:latin typeface="Calibri Light (Koppen)"/>
              </a:rPr>
              <a:t>MEER INFO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64B2114-903F-4D42-9737-DB35A24D1EFB}"/>
              </a:ext>
            </a:extLst>
          </p:cNvPr>
          <p:cNvSpPr txBox="1">
            <a:spLocks/>
          </p:cNvSpPr>
          <p:nvPr/>
        </p:nvSpPr>
        <p:spPr bwMode="auto">
          <a:xfrm>
            <a:off x="484017" y="985934"/>
            <a:ext cx="109728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57A3D"/>
              </a:solidFill>
              <a:effectLst/>
              <a:uLnTx/>
              <a:uFillTx/>
              <a:latin typeface="-apple-system"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457A3D"/>
              </a:solidFill>
              <a:effectLst/>
              <a:uLnTx/>
              <a:uFillTx/>
              <a:latin typeface="-apple-system"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www.natuurrijklimburg.nl/project/boerenlandsoorten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57A3D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OF NEEM CONTACT OP MET UW VELDMEDEWERKER!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KIJK OOK EENS OP DE WEBSITE NAAR DE FACTSHEETS OF BEKIJK DE YOUTUBE-FILMPJES VOOR TIPS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767A1E-FE85-495F-A7FF-341B0814D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84" y="3028754"/>
            <a:ext cx="7344529" cy="301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49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0CCBE02-B0F0-4B5D-A20A-F836E3752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5" b="5167"/>
          <a:stretch/>
        </p:blipFill>
        <p:spPr>
          <a:xfrm>
            <a:off x="10133" y="10"/>
            <a:ext cx="12191980" cy="68579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322015-F481-4AF3-88BB-5C2F74E5F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06" y="70669"/>
            <a:ext cx="1993452" cy="110055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D0EC6B1-BEEA-4A3E-A3DF-52B7D9846E62}"/>
              </a:ext>
            </a:extLst>
          </p:cNvPr>
          <p:cNvSpPr txBox="1"/>
          <p:nvPr/>
        </p:nvSpPr>
        <p:spPr>
          <a:xfrm>
            <a:off x="4897821" y="4184800"/>
            <a:ext cx="7258737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FACILITEREN IN DE ORGANISATIE VAN HET LANDSCHAPSBEHEER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Ruud Belleflamme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15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749179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F5785D36-47DA-40F5-9911-A3DEE36EF72D}"/>
              </a:ext>
            </a:extLst>
          </p:cNvPr>
          <p:cNvSpPr txBox="1"/>
          <p:nvPr/>
        </p:nvSpPr>
        <p:spPr>
          <a:xfrm>
            <a:off x="585849" y="0"/>
            <a:ext cx="114565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Deel projecten: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enquête “Behoeftepeiling Landschapsbeheer Natuurrijk Limburg Zuid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Follow-up en afronding pilot Begrazings- en hooilandbeheer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Marktconsultatie “Groene Aannemer”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Nieuwe instructiekaarten uitvoering beheer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Pilot Uitbesteden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</a:t>
            </a: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16DEC4D-1A52-4621-9FAC-BE390F037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914" y="73276"/>
            <a:ext cx="1751473" cy="96695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792CD3D-188C-400E-B500-A05A31A58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4004"/>
            <a:ext cx="12192000" cy="19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48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B9D5BB5-7429-4E7D-BAD6-233F60BB9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49" y="5024355"/>
            <a:ext cx="3321315" cy="183364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B4C2571-D10D-432C-B78E-F91E006856E2}"/>
              </a:ext>
            </a:extLst>
          </p:cNvPr>
          <p:cNvSpPr txBox="1"/>
          <p:nvPr/>
        </p:nvSpPr>
        <p:spPr>
          <a:xfrm>
            <a:off x="260059" y="318022"/>
            <a:ext cx="119319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Behoeftepeiling Landschapsbeheer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Agrarisch Natuur- en Landschapsbeheer (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ANLb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September 2020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Enquête met 14 vragen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52099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B9D5BB5-7429-4E7D-BAD6-233F60BB9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11" y="5276193"/>
            <a:ext cx="2612906" cy="144254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B4C2571-D10D-432C-B78E-F91E006856E2}"/>
              </a:ext>
            </a:extLst>
          </p:cNvPr>
          <p:cNvSpPr txBox="1"/>
          <p:nvPr/>
        </p:nvSpPr>
        <p:spPr>
          <a:xfrm>
            <a:off x="84083" y="301244"/>
            <a:ext cx="12107918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Enquête/Behoeftepeiling </a:t>
            </a:r>
            <a:r>
              <a:rPr kumimoji="0" lang="nl-NL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ANLb</a:t>
            </a:r>
            <a:endParaRPr kumimoji="0" lang="nl-NL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930 leden Natuurrijk Limburg Zuid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340 reacties (response van 37%)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27% hoofinkomen uit agrarische sector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(part of fulltime)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circa 900 boeren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(grondbezitters)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in Zuid-Limburg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voor alle resultaten zie Nieuwsbrief (20/12/2020) op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3"/>
              </a:rPr>
              <a:t>www.NatuurrijkLimburgZuid.nl/nieuws/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32088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B9D5BB5-7429-4E7D-BAD6-233F60BB9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957" y="5689123"/>
            <a:ext cx="1864959" cy="102961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B4C2571-D10D-432C-B78E-F91E006856E2}"/>
              </a:ext>
            </a:extLst>
          </p:cNvPr>
          <p:cNvSpPr txBox="1"/>
          <p:nvPr/>
        </p:nvSpPr>
        <p:spPr>
          <a:xfrm>
            <a:off x="84083" y="301244"/>
            <a:ext cx="1210791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Enquête/Behoeftepeiling </a:t>
            </a:r>
            <a:r>
              <a:rPr kumimoji="0" lang="nl-NL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ANLb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 algemeen 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 van 4)</a:t>
            </a:r>
            <a:endParaRPr kumimoji="0" lang="nl-N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14450" marR="0" lvl="1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Hulp nodig bij de uitvoering van het beheer ? :</a:t>
            </a:r>
          </a:p>
          <a:p>
            <a:pPr marL="1771650" marR="0" lvl="2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23% Ja</a:t>
            </a: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ik betaal een marktconforme vergoeding (</a:t>
            </a: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214 leden)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71650" marR="0" lvl="2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29% vrijwilligers zijn welkom (zonder vergoeding) </a:t>
            </a:r>
          </a:p>
          <a:p>
            <a:pPr marL="1771650" marR="0" lvl="2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48% Nee, ik betaal hier niet  voor</a:t>
            </a:r>
          </a:p>
        </p:txBody>
      </p:sp>
    </p:spTree>
    <p:extLst>
      <p:ext uri="{BB962C8B-B14F-4D97-AF65-F5344CB8AC3E}">
        <p14:creationId xmlns:p14="http://schemas.microsoft.com/office/powerpoint/2010/main" val="2132888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D06D2BC-65B0-458C-86D5-C73DC4AD263C}"/>
              </a:ext>
            </a:extLst>
          </p:cNvPr>
          <p:cNvSpPr txBox="1"/>
          <p:nvPr/>
        </p:nvSpPr>
        <p:spPr>
          <a:xfrm>
            <a:off x="833079" y="1967265"/>
            <a:ext cx="3249063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ANLb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Pakketten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AABD6E9-A478-4BD3-9987-401A7E05D9E7}"/>
              </a:ext>
            </a:extLst>
          </p:cNvPr>
          <p:cNvSpPr txBox="1"/>
          <p:nvPr/>
        </p:nvSpPr>
        <p:spPr>
          <a:xfrm>
            <a:off x="4540469" y="1956576"/>
            <a:ext cx="788088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Knip- en scheerheggen 		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(pakket L22)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Half- en hoogstamboomgaarden	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(pakket L26)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Hakhoutbeheer 			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(pakket L20)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E44889-3FFC-48AF-85C2-EAF6EC2B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570" y="5388285"/>
            <a:ext cx="2225233" cy="123149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72AD4ED-E7F2-42BD-8496-07A317FA33EA}"/>
              </a:ext>
            </a:extLst>
          </p:cNvPr>
          <p:cNvSpPr txBox="1"/>
          <p:nvPr/>
        </p:nvSpPr>
        <p:spPr>
          <a:xfrm>
            <a:off x="0" y="96514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3) Marktconsultatie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“Groene Aannemer”</a:t>
            </a:r>
            <a:endParaRPr kumimoji="0" lang="nl-NL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89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D06D2BC-65B0-458C-86D5-C73DC4AD263C}"/>
              </a:ext>
            </a:extLst>
          </p:cNvPr>
          <p:cNvSpPr txBox="1"/>
          <p:nvPr/>
        </p:nvSpPr>
        <p:spPr>
          <a:xfrm>
            <a:off x="833079" y="1967265"/>
            <a:ext cx="3249063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Marktconsultatie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AABD6E9-A478-4BD3-9987-401A7E05D9E7}"/>
              </a:ext>
            </a:extLst>
          </p:cNvPr>
          <p:cNvSpPr txBox="1"/>
          <p:nvPr/>
        </p:nvSpPr>
        <p:spPr>
          <a:xfrm>
            <a:off x="4730408" y="961493"/>
            <a:ext cx="747022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Opgave ervaringen leden / 	(uit enquête 2019)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Selectie 50 groene aannemers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Bereikbaarheidsgegevens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geïnteresseerde aannemers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Nieuws-item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op site Natuurrijk Limburg Zuid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Eenvoud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Actualiseren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E44889-3FFC-48AF-85C2-EAF6EC2B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570" y="5388285"/>
            <a:ext cx="2225233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50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D06D2BC-65B0-458C-86D5-C73DC4AD263C}"/>
              </a:ext>
            </a:extLst>
          </p:cNvPr>
          <p:cNvSpPr txBox="1"/>
          <p:nvPr/>
        </p:nvSpPr>
        <p:spPr>
          <a:xfrm>
            <a:off x="833079" y="1967265"/>
            <a:ext cx="3249063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Marktconsultatie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65A951-D13D-4ED1-9253-84FFED3F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11" y="0"/>
            <a:ext cx="7120006" cy="62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8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CB8A7A7-9D38-489C-80D3-8155DFF5F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727" y="5710203"/>
            <a:ext cx="1801273" cy="99445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90306F8-F0EB-4EFE-8E62-911E8DEE43E0}"/>
              </a:ext>
            </a:extLst>
          </p:cNvPr>
          <p:cNvSpPr txBox="1"/>
          <p:nvPr/>
        </p:nvSpPr>
        <p:spPr>
          <a:xfrm>
            <a:off x="0" y="96514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4) Nieuwe instructiekaarten uitvoering 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0AFFFA6-7D78-4F9F-A1D8-5DA507AC6CC9}"/>
              </a:ext>
            </a:extLst>
          </p:cNvPr>
          <p:cNvSpPr txBox="1"/>
          <p:nvPr/>
        </p:nvSpPr>
        <p:spPr>
          <a:xfrm>
            <a:off x="714705" y="1208691"/>
            <a:ext cx="1181175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Nieuwsbrieven Natuurrijk Limburg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Service pagina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BLOG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VLOG (YouTube)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Thema nieuwsbericht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			 actualiseren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			 inhoud bundelen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			 focus op “uitvoering”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39EDE7-27B1-4825-9322-DCA9978DA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5956"/>
            <a:ext cx="1713186" cy="12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8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4B0B2EC-BAD3-4797-B402-9A927CAFC2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FF8EC7E-6B24-41FE-B736-FDA786DBABBB}"/>
              </a:ext>
            </a:extLst>
          </p:cNvPr>
          <p:cNvSpPr txBox="1"/>
          <p:nvPr/>
        </p:nvSpPr>
        <p:spPr>
          <a:xfrm>
            <a:off x="425301" y="265814"/>
            <a:ext cx="10174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VERSLAG 8ste ALGEMENE LEDENVERGADERING  </a:t>
            </a:r>
          </a:p>
          <a:p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		13 november 2019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06C077-B197-4C97-8CEC-7EA039EE3D3B}"/>
              </a:ext>
            </a:extLst>
          </p:cNvPr>
          <p:cNvSpPr txBox="1"/>
          <p:nvPr/>
        </p:nvSpPr>
        <p:spPr>
          <a:xfrm>
            <a:off x="425300" y="1010093"/>
            <a:ext cx="6898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Roboto" panose="02000000000000000000" pitchFamily="2" charset="0"/>
                <a:ea typeface="Roboto" panose="02000000000000000000" pitchFamily="2" charset="0"/>
              </a:rPr>
              <a:t>		  TER VASTSTELLING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1DDF8B1-76C0-4CB3-ACDF-2FB14778E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780" y="5642130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4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D06D2BC-65B0-458C-86D5-C73DC4AD263C}"/>
              </a:ext>
            </a:extLst>
          </p:cNvPr>
          <p:cNvSpPr txBox="1"/>
          <p:nvPr/>
        </p:nvSpPr>
        <p:spPr>
          <a:xfrm>
            <a:off x="833079" y="1967265"/>
            <a:ext cx="3249063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instructiekaart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itvoering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E785B5-E95F-4170-B8AF-4C69F16F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989" y="46139"/>
            <a:ext cx="5343881" cy="67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15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8FA5974-6625-48EB-BAC8-B4D0DF844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4779DE1-AE91-4566-9A6E-653830EC5E5A}"/>
              </a:ext>
            </a:extLst>
          </p:cNvPr>
          <p:cNvSpPr txBox="1"/>
          <p:nvPr/>
        </p:nvSpPr>
        <p:spPr>
          <a:xfrm>
            <a:off x="94593" y="96514"/>
            <a:ext cx="120028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5) Uitbesteden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BDA911-9120-4316-828E-AA40EE39492B}"/>
              </a:ext>
            </a:extLst>
          </p:cNvPr>
          <p:cNvSpPr txBox="1"/>
          <p:nvPr/>
        </p:nvSpPr>
        <p:spPr>
          <a:xfrm>
            <a:off x="609601" y="1956576"/>
            <a:ext cx="11811752" cy="60016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Uitbesteden van de uitvoering :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Leeftijd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Prioriteit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Ecologische k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ennis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Technische kennis   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Ervaring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11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8FA5974-6625-48EB-BAC8-B4D0DF84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4779DE1-AE91-4566-9A6E-653830EC5E5A}"/>
              </a:ext>
            </a:extLst>
          </p:cNvPr>
          <p:cNvSpPr txBox="1"/>
          <p:nvPr/>
        </p:nvSpPr>
        <p:spPr>
          <a:xfrm>
            <a:off x="94593" y="96514"/>
            <a:ext cx="120028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                Uitbesteden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BDA911-9120-4316-828E-AA40EE39492B}"/>
              </a:ext>
            </a:extLst>
          </p:cNvPr>
          <p:cNvSpPr txBox="1"/>
          <p:nvPr/>
        </p:nvSpPr>
        <p:spPr>
          <a:xfrm>
            <a:off x="468738" y="1439789"/>
            <a:ext cx="11811752" cy="6678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Gradaties in “Uitbesteden van de uitvoering”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		 “samen het landschap beheren” 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 collega deelnemers (uit de buurt)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Volledig of deels uitbesteden aan 			 “een derde partij / groene aannemer “   (contractvorming)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Wellicht toekomstig ook raamcontracten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93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8FA5974-6625-48EB-BAC8-B4D0DF84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4779DE1-AE91-4566-9A6E-653830EC5E5A}"/>
              </a:ext>
            </a:extLst>
          </p:cNvPr>
          <p:cNvSpPr txBox="1"/>
          <p:nvPr/>
        </p:nvSpPr>
        <p:spPr>
          <a:xfrm>
            <a:off x="94593" y="96514"/>
            <a:ext cx="120028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Uitbesteden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BDA911-9120-4316-828E-AA40EE39492B}"/>
              </a:ext>
            </a:extLst>
          </p:cNvPr>
          <p:cNvSpPr txBox="1"/>
          <p:nvPr/>
        </p:nvSpPr>
        <p:spPr>
          <a:xfrm>
            <a:off x="431627" y="1000134"/>
            <a:ext cx="11811752" cy="40318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Deelnemer blijft verantwoordelijk voor de kwaliteit van het uitgevoerde </a:t>
            </a:r>
            <a:r>
              <a:rPr kumimoji="0" lang="nl-NL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ANLb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Schouw / monitoring, zoals gebruikelijk door veldmedewerkers van Natuurrijk Limburg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25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D06D2BC-65B0-458C-86D5-C73DC4AD263C}"/>
              </a:ext>
            </a:extLst>
          </p:cNvPr>
          <p:cNvSpPr txBox="1"/>
          <p:nvPr/>
        </p:nvSpPr>
        <p:spPr>
          <a:xfrm>
            <a:off x="833079" y="1967265"/>
            <a:ext cx="3249063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Checklist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Uitbesteden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E00A49-E127-44C9-9DC0-06BF64415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15" y="299752"/>
            <a:ext cx="6843265" cy="63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50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8FA5974-6625-48EB-BAC8-B4D0DF84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4779DE1-AE91-4566-9A6E-653830EC5E5A}"/>
              </a:ext>
            </a:extLst>
          </p:cNvPr>
          <p:cNvSpPr txBox="1"/>
          <p:nvPr/>
        </p:nvSpPr>
        <p:spPr>
          <a:xfrm>
            <a:off x="94593" y="96514"/>
            <a:ext cx="120028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     Uitbesteden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BDA911-9120-4316-828E-AA40EE39492B}"/>
              </a:ext>
            </a:extLst>
          </p:cNvPr>
          <p:cNvSpPr txBox="1"/>
          <p:nvPr/>
        </p:nvSpPr>
        <p:spPr>
          <a:xfrm>
            <a:off x="380248" y="2569581"/>
            <a:ext cx="11811752" cy="4093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Pilot met firma : Luijten Groep (Nuth)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Heggen , hoogstam en hakhout-beheer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Looptijd pilot 1 jaar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Inschrijven eerste ronde (tm 15 juli 2021)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Evaluatie zomer 2022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013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8FA5974-6625-48EB-BAC8-B4D0DF84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4779DE1-AE91-4566-9A6E-653830EC5E5A}"/>
              </a:ext>
            </a:extLst>
          </p:cNvPr>
          <p:cNvSpPr txBox="1"/>
          <p:nvPr/>
        </p:nvSpPr>
        <p:spPr>
          <a:xfrm>
            <a:off x="94593" y="96514"/>
            <a:ext cx="120028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Uitbesteden 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BDA911-9120-4316-828E-AA40EE39492B}"/>
              </a:ext>
            </a:extLst>
          </p:cNvPr>
          <p:cNvSpPr txBox="1"/>
          <p:nvPr/>
        </p:nvSpPr>
        <p:spPr>
          <a:xfrm>
            <a:off x="380248" y="1925163"/>
            <a:ext cx="11811752" cy="75405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Pilot met firma : Luijten Groep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“digitaal” uitwisselen van beheergegevens 	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(uit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ANLb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-beheer applicaties SCAN en BOOM ) </a:t>
            </a:r>
          </a:p>
          <a:p>
            <a:pPr marL="2114550" marR="0" lvl="3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 beheereenheid</a:t>
            </a:r>
          </a:p>
          <a:p>
            <a:pPr marL="2114550" marR="0" lvl="3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Aantallen</a:t>
            </a:r>
          </a:p>
          <a:p>
            <a:pPr marL="2114550" marR="0" lvl="3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Exacte l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ocatie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/GPS gegevens</a:t>
            </a: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Learning 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doing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114550" marR="0" lvl="3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nl-NL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114550" marR="0" lvl="3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nl-NL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114550" marR="0" lvl="3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nl-NL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19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0CCBE02-B0F0-4B5D-A20A-F836E3752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" y="10"/>
            <a:ext cx="12191980" cy="68579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F322015-F481-4AF3-88BB-5C2F74E5F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06" y="70669"/>
            <a:ext cx="1993452" cy="1100553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D0EC6B1-BEEA-4A3E-A3DF-52B7D9846E62}"/>
              </a:ext>
            </a:extLst>
          </p:cNvPr>
          <p:cNvSpPr txBox="1"/>
          <p:nvPr/>
        </p:nvSpPr>
        <p:spPr>
          <a:xfrm>
            <a:off x="4897821" y="4184800"/>
            <a:ext cx="72587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THEMA BIJEENKOMST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SAMEN HET LANDSCHAP BEHEREN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30 juni 2021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23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F5785D36-47DA-40F5-9911-A3DEE36EF72D}"/>
              </a:ext>
            </a:extLst>
          </p:cNvPr>
          <p:cNvSpPr txBox="1"/>
          <p:nvPr/>
        </p:nvSpPr>
        <p:spPr>
          <a:xfrm>
            <a:off x="585849" y="181133"/>
            <a:ext cx="1145653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AGENDA (30 juni 2021):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Opening 								Gaston Lemlijn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faciliteren in de organisatie van het landschapsbeheer	Ruud Belleflamme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Nieuwe instructiekaarten en ecologische aspecten (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NaLi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		Pieter Puts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Samenwerking met aanwezige leden							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PAUZE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Contractvorming en juridische aspecten (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Arvalis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			Patricia Joosten 										Gido Lemmens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Uitbesteden in de praktijk (Luijten Groep)				Koen Hermans											Lars Smeets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Afsluiting								Gaston Lemlijn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16DEC4D-1A52-4621-9FAC-BE390F037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38" y="73276"/>
            <a:ext cx="2225749" cy="122879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792CD3D-188C-400E-B500-A05A31A58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671"/>
            <a:ext cx="12192000" cy="21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45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t="729" r="20061" b="12700"/>
          <a:stretch/>
        </p:blipFill>
        <p:spPr>
          <a:xfrm>
            <a:off x="1599503" y="15266"/>
            <a:ext cx="9143999" cy="685800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1" r="3271"/>
          <a:stretch/>
        </p:blipFill>
        <p:spPr>
          <a:xfrm>
            <a:off x="1524000" y="3780264"/>
            <a:ext cx="7757245" cy="307773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4" t="63457"/>
          <a:stretch/>
        </p:blipFill>
        <p:spPr>
          <a:xfrm>
            <a:off x="5960113" y="4351867"/>
            <a:ext cx="4707886" cy="2506133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606044" y="5313647"/>
            <a:ext cx="8298181" cy="88767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nl-NL" sz="2000" spc="1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Mr. Patricia Joosten en G. Lemmens </a:t>
            </a:r>
          </a:p>
          <a:p>
            <a:pPr algn="l">
              <a:lnSpc>
                <a:spcPct val="100000"/>
              </a:lnSpc>
            </a:pPr>
            <a:r>
              <a:rPr lang="nl-NL" sz="2000" spc="1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06-22616589 / 06-55720240</a:t>
            </a: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2606044" y="1073413"/>
            <a:ext cx="7423237" cy="10263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100" normalizeH="0" baseline="0" noProof="0" dirty="0">
              <a:ln>
                <a:noFill/>
              </a:ln>
              <a:solidFill>
                <a:srgbClr val="003A65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t="23683" r="44706" b="11877"/>
          <a:stretch/>
        </p:blipFill>
        <p:spPr>
          <a:xfrm>
            <a:off x="1524000" y="6323105"/>
            <a:ext cx="4199888" cy="29717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3" y="376669"/>
            <a:ext cx="2154305" cy="82144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06" y="5649092"/>
            <a:ext cx="1696903" cy="643824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785" y="6245892"/>
            <a:ext cx="1380233" cy="47594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2FDA946-832D-4F9E-ADA9-9A784B8128EF}"/>
              </a:ext>
            </a:extLst>
          </p:cNvPr>
          <p:cNvSpPr txBox="1">
            <a:spLocks/>
          </p:cNvSpPr>
          <p:nvPr/>
        </p:nvSpPr>
        <p:spPr>
          <a:xfrm>
            <a:off x="2681547" y="1114715"/>
            <a:ext cx="7423237" cy="10263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100" normalizeH="0" baseline="0" noProof="0" dirty="0">
                <a:ln>
                  <a:noFill/>
                </a:ln>
                <a:solidFill>
                  <a:srgbClr val="003A65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Contractvorming en juridische aspecten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100" normalizeH="0" baseline="0" noProof="0" dirty="0">
              <a:ln>
                <a:noFill/>
              </a:ln>
              <a:solidFill>
                <a:srgbClr val="003A65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8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0C66A81-3D3D-45E3-9543-B9006F7B9594}"/>
              </a:ext>
            </a:extLst>
          </p:cNvPr>
          <p:cNvSpPr txBox="1"/>
          <p:nvPr/>
        </p:nvSpPr>
        <p:spPr>
          <a:xfrm>
            <a:off x="607325" y="4741948"/>
            <a:ext cx="10825663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THEMA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Het </a:t>
            </a:r>
            <a:r>
              <a:rPr lang="en-US" sz="3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ANLb</a:t>
            </a:r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Nu </a:t>
            </a:r>
            <a:r>
              <a:rPr lang="en-US" sz="3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de </a:t>
            </a:r>
            <a:r>
              <a:rPr lang="en-US" sz="3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toekomst</a:t>
            </a:r>
            <a:endParaRPr lang="en-US" sz="3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7E46664-C193-4EBB-9BF7-E4148FCC2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b="10250"/>
          <a:stretch/>
        </p:blipFill>
        <p:spPr>
          <a:xfrm>
            <a:off x="307840" y="321733"/>
            <a:ext cx="3793472" cy="201055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0A9B594-A2AD-47F0-8FA6-A855C2FF2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b="10293"/>
          <a:stretch/>
        </p:blipFill>
        <p:spPr>
          <a:xfrm>
            <a:off x="4194959" y="321735"/>
            <a:ext cx="3797570" cy="2010551"/>
          </a:xfrm>
          <a:prstGeom prst="rect">
            <a:avLst/>
          </a:prstGeom>
        </p:spPr>
      </p:pic>
      <p:pic>
        <p:nvPicPr>
          <p:cNvPr id="11" name="Afbeelding 10" descr="Afbeelding met gras, buiten, boom, lucht&#10;&#10;Automatisch gegenereerde beschrijving">
            <a:extLst>
              <a:ext uri="{FF2B5EF4-FFF2-40B4-BE49-F238E27FC236}">
                <a16:creationId xmlns:a16="http://schemas.microsoft.com/office/drawing/2014/main" id="{323142D8-BEA0-4EFB-98D6-DAAFCFA0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1139"/>
          <a:stretch/>
        </p:blipFill>
        <p:spPr>
          <a:xfrm>
            <a:off x="8086176" y="321734"/>
            <a:ext cx="3797984" cy="20105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CBD92D-ECD5-4C11-8993-266FBF7DDC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" r="-2" b="-2"/>
          <a:stretch/>
        </p:blipFill>
        <p:spPr>
          <a:xfrm>
            <a:off x="307840" y="2423723"/>
            <a:ext cx="3794760" cy="2010551"/>
          </a:xfrm>
          <a:prstGeom prst="rect">
            <a:avLst/>
          </a:prstGeom>
        </p:spPr>
      </p:pic>
      <p:pic>
        <p:nvPicPr>
          <p:cNvPr id="13" name="Afbeelding 12" descr="Afbeelding met gras, boom, buiten, lucht&#10;&#10;Automatisch gegenereerde beschrijving">
            <a:extLst>
              <a:ext uri="{FF2B5EF4-FFF2-40B4-BE49-F238E27FC236}">
                <a16:creationId xmlns:a16="http://schemas.microsoft.com/office/drawing/2014/main" id="{8D79DE47-8A65-4A3A-B24F-79993CDCA7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r="4711" b="-4"/>
          <a:stretch/>
        </p:blipFill>
        <p:spPr>
          <a:xfrm>
            <a:off x="4190180" y="2422095"/>
            <a:ext cx="3794760" cy="20138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73DC6F4-3AF3-4EE6-8586-508E294B98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 b="2905"/>
          <a:stretch/>
        </p:blipFill>
        <p:spPr>
          <a:xfrm>
            <a:off x="8093394" y="2422097"/>
            <a:ext cx="3794760" cy="201055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48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/>
          <p:cNvSpPr txBox="1"/>
          <p:nvPr/>
        </p:nvSpPr>
        <p:spPr>
          <a:xfrm>
            <a:off x="2606043" y="2388073"/>
            <a:ext cx="7520091" cy="2800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100" normalizeH="0" baseline="0" noProof="0" dirty="0">
                <a:ln>
                  <a:noFill/>
                </a:ln>
                <a:solidFill>
                  <a:srgbClr val="00518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1   Wie voert het werk uit?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100" normalizeH="0" baseline="0" noProof="0" dirty="0">
                <a:ln>
                  <a:noFill/>
                </a:ln>
                <a:solidFill>
                  <a:srgbClr val="00518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2   Wat houdt het werk in? 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3"/>
              <a:tabLst/>
              <a:defRPr/>
            </a:pPr>
            <a:r>
              <a:rPr kumimoji="0" lang="nl-NL" sz="2000" b="1" i="0" u="none" strike="noStrike" kern="1200" cap="none" spc="100" normalizeH="0" baseline="0" noProof="0" dirty="0">
                <a:ln>
                  <a:noFill/>
                </a:ln>
                <a:solidFill>
                  <a:srgbClr val="00518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Prijs en betalingsafspraken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100" normalizeH="0" baseline="0" noProof="0" dirty="0">
                <a:ln>
                  <a:noFill/>
                </a:ln>
                <a:solidFill>
                  <a:srgbClr val="00518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4   Oplevering/Controle op correcte uitvoering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nl-NL" sz="2000" b="1" i="0" u="none" strike="noStrike" kern="1200" cap="none" spc="100" normalizeH="0" baseline="0" noProof="0" dirty="0">
                <a:ln>
                  <a:noFill/>
                </a:ln>
                <a:solidFill>
                  <a:srgbClr val="00518B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Aansprakelijkheid/Geschillenregeling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524002" y="6323564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1" i="0" u="none" strike="noStrike" kern="1200" cap="none" spc="10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PJ en GL   </a:t>
            </a:r>
            <a:r>
              <a:rPr kumimoji="0" lang="nl-NL" sz="1000" b="0" i="0" u="none" strike="noStrike" kern="1200" cap="none" spc="10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|   30 juni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100" normalizeH="0" baseline="0" noProof="0" dirty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606044" y="1073413"/>
            <a:ext cx="7423237" cy="10263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100" normalizeH="0" baseline="0" noProof="0" dirty="0">
                <a:ln>
                  <a:noFill/>
                </a:ln>
                <a:solidFill>
                  <a:srgbClr val="003A65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Aandachtspunten overeenkomst natuur- en landschapsbeheer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3" y="376669"/>
            <a:ext cx="2154305" cy="82144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06" y="5649092"/>
            <a:ext cx="1696903" cy="643824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785" y="6245892"/>
            <a:ext cx="1380233" cy="4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65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9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400A71AE-E56D-438C-8E80-DAF8B4168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684" y="4370738"/>
            <a:ext cx="2624438" cy="26244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vak 10">
            <a:extLst>
              <a:ext uri="{FF2B5EF4-FFF2-40B4-BE49-F238E27FC236}">
                <a16:creationId xmlns:a16="http://schemas.microsoft.com/office/drawing/2014/main" id="{7A0A57F4-89B4-40CB-91FA-02117F16F794}"/>
              </a:ext>
            </a:extLst>
          </p:cNvPr>
          <p:cNvSpPr txBox="1"/>
          <p:nvPr/>
        </p:nvSpPr>
        <p:spPr>
          <a:xfrm>
            <a:off x="5104963" y="5128927"/>
            <a:ext cx="2726530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juli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2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Koen Hermans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Lars Smeets</a:t>
            </a:r>
          </a:p>
        </p:txBody>
      </p:sp>
      <p:sp>
        <p:nvSpPr>
          <p:cNvPr id="5" name="Tekstvak 6">
            <a:extLst>
              <a:ext uri="{FF2B5EF4-FFF2-40B4-BE49-F238E27FC236}">
                <a16:creationId xmlns:a16="http://schemas.microsoft.com/office/drawing/2014/main" id="{F520C0D7-E72C-4C77-A9CF-EE6069CF996E}"/>
              </a:ext>
            </a:extLst>
          </p:cNvPr>
          <p:cNvSpPr txBox="1"/>
          <p:nvPr/>
        </p:nvSpPr>
        <p:spPr>
          <a:xfrm>
            <a:off x="845976" y="344078"/>
            <a:ext cx="10369419" cy="17543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5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Presentatie</a:t>
            </a:r>
            <a:br>
              <a:rPr kumimoji="0" lang="nl-NL" sz="5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5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Uitbesteden Natuurbeheer</a:t>
            </a:r>
            <a:endParaRPr kumimoji="0" lang="nl-NL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ACA5B5-9F92-4167-A339-A4A07EAD1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56" y="2271061"/>
            <a:ext cx="7832382" cy="25781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0894318-A8AE-433A-BE15-8419EBF9F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5" y="5021877"/>
            <a:ext cx="2394857" cy="132216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9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12684714-3EBE-4F15-8534-415E43A1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117" y="5219111"/>
            <a:ext cx="1638888" cy="16388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vak 6">
            <a:extLst>
              <a:ext uri="{FF2B5EF4-FFF2-40B4-BE49-F238E27FC236}">
                <a16:creationId xmlns:a16="http://schemas.microsoft.com/office/drawing/2014/main" id="{A9A98247-1B14-424A-A261-9B4429B36DD0}"/>
              </a:ext>
            </a:extLst>
          </p:cNvPr>
          <p:cNvSpPr txBox="1"/>
          <p:nvPr/>
        </p:nvSpPr>
        <p:spPr>
          <a:xfrm>
            <a:off x="289035" y="107886"/>
            <a:ext cx="11408979" cy="224676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6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Inhoud Presentatie</a:t>
            </a:r>
            <a:endParaRPr kumimoji="0" lang="nl-NL" sz="6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nl-NL" sz="7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kstvak 8">
            <a:extLst>
              <a:ext uri="{FF2B5EF4-FFF2-40B4-BE49-F238E27FC236}">
                <a16:creationId xmlns:a16="http://schemas.microsoft.com/office/drawing/2014/main" id="{F9E3F80F-7B90-4CA9-ADDC-2FACCB593F99}"/>
              </a:ext>
            </a:extLst>
          </p:cNvPr>
          <p:cNvSpPr txBox="1"/>
          <p:nvPr/>
        </p:nvSpPr>
        <p:spPr>
          <a:xfrm>
            <a:off x="646543" y="1838036"/>
            <a:ext cx="11164363" cy="3416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5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Waarom dit initiatief / pilot ?</a:t>
            </a:r>
            <a:endParaRPr kumimoji="0" lang="nl-NL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 is Luijten Groep?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5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Hoe gaat de procedure in zijn werk?</a:t>
            </a:r>
            <a:endParaRPr kumimoji="0" lang="nl-NL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Mogelijkheid tot vragen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9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F3FFFA5D-BE25-40C1-B381-B04987D1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117" y="5219111"/>
            <a:ext cx="1638888" cy="16388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vak 6">
            <a:extLst>
              <a:ext uri="{FF2B5EF4-FFF2-40B4-BE49-F238E27FC236}">
                <a16:creationId xmlns:a16="http://schemas.microsoft.com/office/drawing/2014/main" id="{84EEFEBE-B04A-4AAC-92BF-9C6D4308C726}"/>
              </a:ext>
            </a:extLst>
          </p:cNvPr>
          <p:cNvSpPr txBox="1"/>
          <p:nvPr/>
        </p:nvSpPr>
        <p:spPr>
          <a:xfrm>
            <a:off x="780590" y="59611"/>
            <a:ext cx="10935693" cy="24314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7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nl-NL" sz="8000" b="1" i="1" u="none" strike="noStrike" kern="1200" cap="none" spc="0" normalizeH="0" baseline="0" noProof="0" dirty="0">
              <a:ln>
                <a:noFill/>
              </a:ln>
              <a:solidFill>
                <a:srgbClr val="EB6E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kstvak 8">
            <a:extLst>
              <a:ext uri="{FF2B5EF4-FFF2-40B4-BE49-F238E27FC236}">
                <a16:creationId xmlns:a16="http://schemas.microsoft.com/office/drawing/2014/main" id="{6DB3CA61-AEE8-4893-9C08-7C8682B42E39}"/>
              </a:ext>
            </a:extLst>
          </p:cNvPr>
          <p:cNvSpPr txBox="1"/>
          <p:nvPr/>
        </p:nvSpPr>
        <p:spPr>
          <a:xfrm>
            <a:off x="475717" y="1275329"/>
            <a:ext cx="11164363" cy="76328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 met enkele beheereenheden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Digitaal intake formulier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Bespreken van de wensen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Gegevensoverdracht </a:t>
            </a:r>
            <a:r>
              <a:rPr kumimoji="0" lang="nl-NL" sz="4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NaLi</a:t>
            </a:r>
            <a:r>
              <a:rPr kumimoji="0" lang="nl-NL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naar Luijten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 schouw en eventueel ter plaatse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nl-NL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Prijsafspraak / offerte over de gewenste werkzaamheden</a:t>
            </a: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nl-NL" sz="4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nl-NL" sz="5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nl-NL" sz="5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nl-NL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354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A29D918-1A63-44C1-94D9-465194EE2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r="17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D509CA-6CC1-45A0-BED3-19D148309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62" y="5757437"/>
            <a:ext cx="1993452" cy="110055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BACBA7F-CC6F-4EDA-87BC-6F3232573DB5}"/>
              </a:ext>
            </a:extLst>
          </p:cNvPr>
          <p:cNvSpPr txBox="1"/>
          <p:nvPr/>
        </p:nvSpPr>
        <p:spPr>
          <a:xfrm>
            <a:off x="816860" y="441473"/>
            <a:ext cx="9290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Actuele STATUS – follow-up </a:t>
            </a:r>
          </a:p>
        </p:txBody>
      </p:sp>
    </p:spTree>
    <p:extLst>
      <p:ext uri="{BB962C8B-B14F-4D97-AF65-F5344CB8AC3E}">
        <p14:creationId xmlns:p14="http://schemas.microsoft.com/office/powerpoint/2010/main" val="239589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lant, bloem, papaver&#10;&#10;Automatisch gegenereerde beschrijving">
            <a:extLst>
              <a:ext uri="{FF2B5EF4-FFF2-40B4-BE49-F238E27FC236}">
                <a16:creationId xmlns:a16="http://schemas.microsoft.com/office/drawing/2014/main" id="{4CE8CA5A-6A50-4760-925F-D86845ECB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31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1B8B57B-66B4-4D0E-9AB2-5B9187AC2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755" y="214084"/>
            <a:ext cx="4494203" cy="321491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02BC39F-3D43-4B2F-A315-FFD7286A5AA1}"/>
              </a:ext>
            </a:extLst>
          </p:cNvPr>
          <p:cNvSpPr txBox="1"/>
          <p:nvPr/>
        </p:nvSpPr>
        <p:spPr>
          <a:xfrm>
            <a:off x="6862916" y="3008671"/>
            <a:ext cx="5161936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</a:rPr>
              <a:t>ALV </a:t>
            </a:r>
          </a:p>
          <a:p>
            <a:pPr algn="ctr"/>
            <a:r>
              <a:rPr lang="nl-NL" sz="3200" b="1" dirty="0">
                <a:solidFill>
                  <a:schemeClr val="bg1"/>
                </a:solidFill>
              </a:rPr>
              <a:t>Natuurrijk Limburg Zuid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8C5BD44-4ACC-47F1-9122-B831CE9A3BCC}"/>
              </a:ext>
            </a:extLst>
          </p:cNvPr>
          <p:cNvSpPr txBox="1"/>
          <p:nvPr/>
        </p:nvSpPr>
        <p:spPr>
          <a:xfrm>
            <a:off x="7954392" y="4385569"/>
            <a:ext cx="304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15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4143696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vlieger, gras, vliegen&#10;&#10;Automatisch gegenereerde beschrijving">
            <a:extLst>
              <a:ext uri="{FF2B5EF4-FFF2-40B4-BE49-F238E27FC236}">
                <a16:creationId xmlns:a16="http://schemas.microsoft.com/office/drawing/2014/main" id="{AC55C750-9F56-4D2E-B645-C6578D17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" b="60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EBB9EFA-2C9F-4FA7-8A63-E91601850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4069" y="0"/>
            <a:ext cx="2695305" cy="192807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5627EDF-EEBA-48F9-AE6E-05BAFC5212CB}"/>
              </a:ext>
            </a:extLst>
          </p:cNvPr>
          <p:cNvSpPr/>
          <p:nvPr/>
        </p:nvSpPr>
        <p:spPr>
          <a:xfrm>
            <a:off x="844912" y="2615905"/>
            <a:ext cx="1019890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600" b="1" dirty="0">
                <a:solidFill>
                  <a:srgbClr val="FFF8E5"/>
                </a:solidFill>
              </a:rPr>
              <a:t>Initiatief vanuit </a:t>
            </a:r>
            <a:r>
              <a:rPr lang="nl-NL" sz="3600" b="1" dirty="0" err="1">
                <a:solidFill>
                  <a:srgbClr val="FFF8E5"/>
                </a:solidFill>
              </a:rPr>
              <a:t>ANLb</a:t>
            </a:r>
            <a:r>
              <a:rPr lang="nl-NL" sz="3600" b="1" dirty="0">
                <a:solidFill>
                  <a:srgbClr val="FFF8E5"/>
                </a:solidFill>
              </a:rPr>
              <a:t> / Natuurrijk Limburg Zuid</a:t>
            </a:r>
          </a:p>
          <a:p>
            <a:pPr marL="285750" indent="-285750">
              <a:buFontTx/>
              <a:buChar char="-"/>
            </a:pPr>
            <a:r>
              <a:rPr lang="nl-NL" sz="3600" b="1" dirty="0">
                <a:solidFill>
                  <a:srgbClr val="FFF8E5"/>
                </a:solidFill>
              </a:rPr>
              <a:t>Oprichting stichting: </a:t>
            </a:r>
            <a:r>
              <a:rPr lang="nl-NL" sz="3200" b="1" dirty="0">
                <a:solidFill>
                  <a:srgbClr val="FFF8E5"/>
                </a:solidFill>
              </a:rPr>
              <a:t>30 december 2019</a:t>
            </a:r>
          </a:p>
          <a:p>
            <a:pPr marL="285750" indent="-285750">
              <a:buFontTx/>
              <a:buChar char="-"/>
            </a:pPr>
            <a:r>
              <a:rPr lang="nl-NL" sz="3600" b="1" dirty="0">
                <a:solidFill>
                  <a:srgbClr val="FFF8E5"/>
                </a:solidFill>
              </a:rPr>
              <a:t>ANBI-status</a:t>
            </a:r>
          </a:p>
          <a:p>
            <a:pPr marL="285750" indent="-285750">
              <a:buFontTx/>
              <a:buChar char="-"/>
            </a:pPr>
            <a:r>
              <a:rPr lang="nl-NL" sz="3600" b="1" dirty="0">
                <a:solidFill>
                  <a:srgbClr val="FFF8E5"/>
                </a:solidFill>
              </a:rPr>
              <a:t>Bestuur: - </a:t>
            </a:r>
            <a:r>
              <a:rPr lang="nl-NL" sz="3200" b="1" dirty="0">
                <a:solidFill>
                  <a:srgbClr val="FFF8E5"/>
                </a:solidFill>
              </a:rPr>
              <a:t>Voorz.: </a:t>
            </a:r>
            <a:r>
              <a:rPr lang="nl-NL" sz="3200" b="1" dirty="0" err="1">
                <a:solidFill>
                  <a:srgbClr val="FFF8E5"/>
                </a:solidFill>
              </a:rPr>
              <a:t>dhr.L.Hupperichs</a:t>
            </a:r>
            <a:endParaRPr lang="nl-NL" sz="3200" b="1" dirty="0">
              <a:solidFill>
                <a:srgbClr val="FFF8E5"/>
              </a:solidFill>
            </a:endParaRPr>
          </a:p>
          <a:p>
            <a:pPr lvl="4"/>
            <a:r>
              <a:rPr lang="nl-NL" sz="3200" b="1" dirty="0">
                <a:solidFill>
                  <a:srgbClr val="FFF8E5"/>
                </a:solidFill>
              </a:rPr>
              <a:t>  -  Secr.:   dhr. JB </a:t>
            </a:r>
            <a:r>
              <a:rPr lang="nl-NL" sz="3200" b="1" dirty="0" err="1">
                <a:solidFill>
                  <a:srgbClr val="FFF8E5"/>
                </a:solidFill>
              </a:rPr>
              <a:t>d’Ansembourg</a:t>
            </a:r>
            <a:endParaRPr lang="nl-NL" sz="3200" b="1" dirty="0">
              <a:solidFill>
                <a:srgbClr val="FFF8E5"/>
              </a:solidFill>
            </a:endParaRPr>
          </a:p>
          <a:p>
            <a:pPr lvl="4"/>
            <a:r>
              <a:rPr lang="nl-NL" sz="3200" b="1" dirty="0">
                <a:solidFill>
                  <a:srgbClr val="FFF8E5"/>
                </a:solidFill>
              </a:rPr>
              <a:t>  -  </a:t>
            </a:r>
            <a:r>
              <a:rPr lang="nl-NL" sz="3200" b="1" dirty="0" err="1">
                <a:solidFill>
                  <a:srgbClr val="FFF8E5"/>
                </a:solidFill>
              </a:rPr>
              <a:t>Penningm</a:t>
            </a:r>
            <a:r>
              <a:rPr lang="nl-NL" sz="3200" b="1" dirty="0">
                <a:solidFill>
                  <a:srgbClr val="FFF8E5"/>
                </a:solidFill>
              </a:rPr>
              <a:t>.: dhr. L. </a:t>
            </a:r>
            <a:r>
              <a:rPr lang="nl-NL" sz="3200" b="1" dirty="0" err="1">
                <a:solidFill>
                  <a:srgbClr val="FFF8E5"/>
                </a:solidFill>
              </a:rPr>
              <a:t>Gerrickens</a:t>
            </a:r>
            <a:endParaRPr lang="nl-NL" sz="3200" b="1" dirty="0">
              <a:solidFill>
                <a:srgbClr val="FFF8E5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1FA9102-800E-4313-A2DD-648A4E687EA6}"/>
              </a:ext>
            </a:extLst>
          </p:cNvPr>
          <p:cNvSpPr txBox="1"/>
          <p:nvPr/>
        </p:nvSpPr>
        <p:spPr>
          <a:xfrm>
            <a:off x="844912" y="1969574"/>
            <a:ext cx="557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In het kort: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59D819F-C7F9-4F48-9964-770C63FC3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1404" y="5575177"/>
            <a:ext cx="1387970" cy="11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7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s, buiten, veld, groen&#10;&#10;Automatisch gegenereerde beschrijving">
            <a:extLst>
              <a:ext uri="{FF2B5EF4-FFF2-40B4-BE49-F238E27FC236}">
                <a16:creationId xmlns:a16="http://schemas.microsoft.com/office/drawing/2014/main" id="{A1BC6EB3-EF30-4E14-B49C-66B459851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1854F58-48E5-4880-BD83-8890044A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027" y="279767"/>
            <a:ext cx="2975694" cy="212865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4886DBB-23EF-4A63-AD12-9F71D85A5CAC}"/>
              </a:ext>
            </a:extLst>
          </p:cNvPr>
          <p:cNvSpPr/>
          <p:nvPr/>
        </p:nvSpPr>
        <p:spPr>
          <a:xfrm>
            <a:off x="797997" y="2771406"/>
            <a:ext cx="10596005" cy="3413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Onze missie: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Aanleg van flora- en faunastroken ter versterking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 de biodiversiteit,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het landschap en onze leefomgeving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dit met de participatie van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3200" b="1" dirty="0">
                <a:solidFill>
                  <a:prstClr val="white"/>
                </a:solidFill>
                <a:latin typeface="+mj-lt"/>
              </a:rPr>
              <a:t> burgers, agrariërs, bedrijfsleven en overheden</a:t>
            </a:r>
            <a:endParaRPr lang="nl-NL" sz="3200" b="1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79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43F2A45-A0C2-41E3-8326-946FE9CEE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8B4F8AD-42CA-4EF0-B146-732ABADEE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b="13280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F5351FD-D8C8-47C9-847B-6FBF48425CEB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Aanvulling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huidige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ANLb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9" name="Frame 10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6D61794-12F6-4C79-BAC3-844BC31CBC1A}"/>
              </a:ext>
            </a:extLst>
          </p:cNvPr>
          <p:cNvSpPr txBox="1"/>
          <p:nvPr/>
        </p:nvSpPr>
        <p:spPr>
          <a:xfrm>
            <a:off x="5069940" y="365124"/>
            <a:ext cx="6172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402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Group 49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E833DE-04E7-4C9B-B08A-9AC2CE74C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7" b="8597"/>
          <a:stretch/>
        </p:blipFill>
        <p:spPr>
          <a:xfrm>
            <a:off x="3068" y="-10037"/>
            <a:ext cx="12188932" cy="5677403"/>
          </a:xfrm>
          <a:custGeom>
            <a:avLst/>
            <a:gdLst>
              <a:gd name="connsiteX0" fmla="*/ 0 w 12188952"/>
              <a:gd name="connsiteY0" fmla="*/ 0 h 5696077"/>
              <a:gd name="connsiteX1" fmla="*/ 12188952 w 12188952"/>
              <a:gd name="connsiteY1" fmla="*/ 0 h 5696077"/>
              <a:gd name="connsiteX2" fmla="*/ 12188952 w 12188952"/>
              <a:gd name="connsiteY2" fmla="*/ 4710335 h 5696077"/>
              <a:gd name="connsiteX3" fmla="*/ 12113803 w 12188952"/>
              <a:gd name="connsiteY3" fmla="*/ 4718295 h 5696077"/>
              <a:gd name="connsiteX4" fmla="*/ 6753597 w 12188952"/>
              <a:gd name="connsiteY4" fmla="*/ 5041852 h 5696077"/>
              <a:gd name="connsiteX5" fmla="*/ 400746 w 12188952"/>
              <a:gd name="connsiteY5" fmla="*/ 4870509 h 5696077"/>
              <a:gd name="connsiteX6" fmla="*/ 3700 w 12188952"/>
              <a:gd name="connsiteY6" fmla="*/ 4833875 h 5696077"/>
              <a:gd name="connsiteX7" fmla="*/ 3700 w 12188952"/>
              <a:gd name="connsiteY7" fmla="*/ 5696077 h 5696077"/>
              <a:gd name="connsiteX8" fmla="*/ 0 w 12188952"/>
              <a:gd name="connsiteY8" fmla="*/ 5696077 h 569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82ACC18-3E9A-443F-9345-231F38649EB3}"/>
              </a:ext>
            </a:extLst>
          </p:cNvPr>
          <p:cNvSpPr txBox="1"/>
          <p:nvPr/>
        </p:nvSpPr>
        <p:spPr>
          <a:xfrm>
            <a:off x="1647050" y="361006"/>
            <a:ext cx="8938927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FLORA EN FAUNA STROKEN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F6096CF-4661-4D5E-B82C-925A4DE2FE8E}"/>
              </a:ext>
            </a:extLst>
          </p:cNvPr>
          <p:cNvSpPr txBox="1"/>
          <p:nvPr/>
        </p:nvSpPr>
        <p:spPr>
          <a:xfrm>
            <a:off x="2529444" y="5225143"/>
            <a:ext cx="70056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Kruidenrijke akkerranden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Kruidenrijke akkers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Kruidenrijke graslanden</a:t>
            </a:r>
          </a:p>
        </p:txBody>
      </p:sp>
    </p:spTree>
    <p:extLst>
      <p:ext uri="{BB962C8B-B14F-4D97-AF65-F5344CB8AC3E}">
        <p14:creationId xmlns:p14="http://schemas.microsoft.com/office/powerpoint/2010/main" val="1528321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3C347-2097-4EC0-B6FB-B1ED820EC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Actuele ontwikkelingen</a:t>
            </a:r>
            <a:br>
              <a:rPr lang="nl-NL" dirty="0"/>
            </a:br>
            <a:br>
              <a:rPr lang="nl-NL" sz="2200" dirty="0"/>
            </a:br>
            <a:r>
              <a:rPr lang="nl-NL" dirty="0"/>
              <a:t> Coöperatie Natuurrijk Limburg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F28D0FA-3192-4F29-8830-E385E1E2D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4212" y="4390822"/>
            <a:ext cx="8580269" cy="18945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nl-NL" dirty="0"/>
              <a:t>Organisatorische ontwikkelingen – Thijs </a:t>
            </a:r>
            <a:r>
              <a:rPr lang="nl-NL" dirty="0" err="1"/>
              <a:t>Rompelberg</a:t>
            </a:r>
            <a:r>
              <a:rPr lang="nl-NL" dirty="0"/>
              <a:t> (voorzitter)</a:t>
            </a:r>
          </a:p>
          <a:p>
            <a:pPr algn="l"/>
            <a:r>
              <a:rPr lang="nl-NL" dirty="0"/>
              <a:t>Toekomst ANLB in Limburg – Harm </a:t>
            </a:r>
            <a:r>
              <a:rPr lang="nl-NL" dirty="0" err="1"/>
              <a:t>Kossen</a:t>
            </a:r>
            <a:r>
              <a:rPr lang="nl-NL" dirty="0"/>
              <a:t> (provinciaal coördinator)</a:t>
            </a:r>
          </a:p>
          <a:p>
            <a:pPr algn="l"/>
            <a:r>
              <a:rPr lang="nl-NL" dirty="0"/>
              <a:t>Project ‘Boerenlandsoorten’ – Pieter Puts (veldmedewerker)</a:t>
            </a:r>
          </a:p>
          <a:p>
            <a:pPr algn="l"/>
            <a:endParaRPr lang="nl-NL" dirty="0"/>
          </a:p>
          <a:p>
            <a:pPr algn="l"/>
            <a:r>
              <a:rPr lang="nl-NL" dirty="0"/>
              <a:t>Voerendaal, 15 september 2021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F68357-77C0-498B-A160-7ADD374C5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81" y="241504"/>
            <a:ext cx="13168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531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verkeer, groen&#10;&#10;Automatisch gegenereerde beschrijving">
            <a:extLst>
              <a:ext uri="{FF2B5EF4-FFF2-40B4-BE49-F238E27FC236}">
                <a16:creationId xmlns:a16="http://schemas.microsoft.com/office/drawing/2014/main" id="{9BF10996-E016-46F4-96C5-CBE106ED7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209F580-1754-41CB-A61F-5D2BBAE6D8A1}"/>
              </a:ext>
            </a:extLst>
          </p:cNvPr>
          <p:cNvSpPr txBox="1"/>
          <p:nvPr/>
        </p:nvSpPr>
        <p:spPr>
          <a:xfrm>
            <a:off x="4620768" y="283523"/>
            <a:ext cx="7437120" cy="291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lphaUcParenR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DCB8C32-5D5D-48D1-B069-4BF497BA4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8898" y="122664"/>
            <a:ext cx="2319454" cy="1659214"/>
          </a:xfrm>
          <a:prstGeom prst="rect">
            <a:avLst/>
          </a:prstGeom>
        </p:spPr>
      </p:pic>
      <p:pic>
        <p:nvPicPr>
          <p:cNvPr id="4" name="Afbeelding 3" descr="Afbeelding met bloem, gras, buiten, plant&#10;&#10;Automatisch gegenereerde beschrijving">
            <a:extLst>
              <a:ext uri="{FF2B5EF4-FFF2-40B4-BE49-F238E27FC236}">
                <a16:creationId xmlns:a16="http://schemas.microsoft.com/office/drawing/2014/main" id="{FC09F22A-84C5-4533-A06A-AC3729692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3" y="3950208"/>
            <a:ext cx="4442780" cy="24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251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17C3B6-7A46-495B-AEC9-9ABCE45D3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602413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5542032-8747-42EC-B9E7-826520016EB9}"/>
              </a:ext>
            </a:extLst>
          </p:cNvPr>
          <p:cNvSpPr txBox="1"/>
          <p:nvPr/>
        </p:nvSpPr>
        <p:spPr>
          <a:xfrm>
            <a:off x="6172782" y="366278"/>
            <a:ext cx="579850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Grondgebruiker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(particulier of agrariër)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ntvangt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een reële  vergoeding voor zijn geleverde diensten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(aanleg en beheer van de Flora &amp; Fauna stroken)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Looptijd contracten 6 jaar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Conform bestaande </a:t>
            </a: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ANLb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-contracten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2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logo visit zuid limburg">
            <a:extLst>
              <a:ext uri="{FF2B5EF4-FFF2-40B4-BE49-F238E27FC236}">
                <a16:creationId xmlns:a16="http://schemas.microsoft.com/office/drawing/2014/main" id="{A4C69709-8B99-4E52-A14E-23B976C47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t="26564" r="10927" b="26492"/>
          <a:stretch/>
        </p:blipFill>
        <p:spPr bwMode="auto">
          <a:xfrm>
            <a:off x="125363" y="3528538"/>
            <a:ext cx="3341263" cy="6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9BEA0BE-BD31-45F4-87DA-5FC796135744}"/>
              </a:ext>
            </a:extLst>
          </p:cNvPr>
          <p:cNvSpPr txBox="1"/>
          <p:nvPr/>
        </p:nvSpPr>
        <p:spPr>
          <a:xfrm>
            <a:off x="1349577" y="485779"/>
            <a:ext cx="8345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Huidige partners </a:t>
            </a:r>
          </a:p>
        </p:txBody>
      </p:sp>
      <p:pic>
        <p:nvPicPr>
          <p:cNvPr id="5" name="Picture 4" descr="Afbeeldingsresultaat voor logo eijsden margraten">
            <a:extLst>
              <a:ext uri="{FF2B5EF4-FFF2-40B4-BE49-F238E27FC236}">
                <a16:creationId xmlns:a16="http://schemas.microsoft.com/office/drawing/2014/main" id="{C691A760-A0B1-4DFE-AB8F-B322BED9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91" y="1524430"/>
            <a:ext cx="3600878" cy="16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logo ivn limburg">
            <a:extLst>
              <a:ext uri="{FF2B5EF4-FFF2-40B4-BE49-F238E27FC236}">
                <a16:creationId xmlns:a16="http://schemas.microsoft.com/office/drawing/2014/main" id="{FA738767-B1FD-4F46-A816-70C144FB5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06" y="3564004"/>
            <a:ext cx="2337156" cy="6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fbeeldingsresultaat voor rabobank log">
            <a:extLst>
              <a:ext uri="{FF2B5EF4-FFF2-40B4-BE49-F238E27FC236}">
                <a16:creationId xmlns:a16="http://schemas.microsoft.com/office/drawing/2014/main" id="{32EC083C-5998-40B0-90BA-0EDF4DD2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721" y="4544168"/>
            <a:ext cx="1613184" cy="19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fbeeldingsresultaat voor natuurlijk limburg logo">
            <a:extLst>
              <a:ext uri="{FF2B5EF4-FFF2-40B4-BE49-F238E27FC236}">
                <a16:creationId xmlns:a16="http://schemas.microsoft.com/office/drawing/2014/main" id="{7C679DAB-A58D-4E5D-A55A-D6B933705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74" y="4504352"/>
            <a:ext cx="1741052" cy="174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fbeeldingsresultaat voor logo natuurrijk limburg zuid">
            <a:extLst>
              <a:ext uri="{FF2B5EF4-FFF2-40B4-BE49-F238E27FC236}">
                <a16:creationId xmlns:a16="http://schemas.microsoft.com/office/drawing/2014/main" id="{D271FDD9-D1C8-4D67-9FE5-99C598BB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26" y="828676"/>
            <a:ext cx="2411884" cy="13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emeente Gulpen-Wittem - Home | Facebook">
            <a:extLst>
              <a:ext uri="{FF2B5EF4-FFF2-40B4-BE49-F238E27FC236}">
                <a16:creationId xmlns:a16="http://schemas.microsoft.com/office/drawing/2014/main" id="{BAB08777-7B09-4AB5-8388-141A48871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5" b="25566"/>
          <a:stretch/>
        </p:blipFill>
        <p:spPr bwMode="auto">
          <a:xfrm>
            <a:off x="101883" y="4870743"/>
            <a:ext cx="3692990" cy="18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ooter-logo-zuid-limburg.png">
            <a:extLst>
              <a:ext uri="{FF2B5EF4-FFF2-40B4-BE49-F238E27FC236}">
                <a16:creationId xmlns:a16="http://schemas.microsoft.com/office/drawing/2014/main" id="{DE45ADCB-59CD-4CD4-81D8-C2507D8C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4" y="1358772"/>
            <a:ext cx="1907329" cy="171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FD2AD77-412B-4715-B000-95F03D77B5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867" y="647101"/>
            <a:ext cx="2724038" cy="1144096"/>
          </a:xfrm>
          <a:prstGeom prst="rect">
            <a:avLst/>
          </a:prstGeom>
        </p:spPr>
      </p:pic>
      <p:pic>
        <p:nvPicPr>
          <p:cNvPr id="12" name="Picture 2" descr="Beekdaelen">
            <a:extLst>
              <a:ext uri="{FF2B5EF4-FFF2-40B4-BE49-F238E27FC236}">
                <a16:creationId xmlns:a16="http://schemas.microsoft.com/office/drawing/2014/main" id="{2599C5B4-2088-45A1-A1CC-97D3147C4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76" y="5078658"/>
            <a:ext cx="1145618" cy="104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emeente Voerendaal">
            <a:extLst>
              <a:ext uri="{FF2B5EF4-FFF2-40B4-BE49-F238E27FC236}">
                <a16:creationId xmlns:a16="http://schemas.microsoft.com/office/drawing/2014/main" id="{27E5CB77-0D16-46A2-B5E6-DA877F5B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20" y="2540035"/>
            <a:ext cx="3930733" cy="57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 descr="Afbeelding met tekening&#10;&#10;Automatisch gegenereerde beschrijving">
            <a:extLst>
              <a:ext uri="{FF2B5EF4-FFF2-40B4-BE49-F238E27FC236}">
                <a16:creationId xmlns:a16="http://schemas.microsoft.com/office/drawing/2014/main" id="{2C32045F-8773-4A84-A149-B53B2B12B6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10" y="3588677"/>
            <a:ext cx="2149372" cy="93836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8E5FBE1-F8D4-4018-B8D0-6AE5C2A626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65" y="4581420"/>
            <a:ext cx="1295941" cy="129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27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9BEA0BE-BD31-45F4-87DA-5FC796135744}"/>
              </a:ext>
            </a:extLst>
          </p:cNvPr>
          <p:cNvSpPr txBox="1"/>
          <p:nvPr/>
        </p:nvSpPr>
        <p:spPr>
          <a:xfrm>
            <a:off x="1473683" y="263127"/>
            <a:ext cx="9414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Potentiële partners en ambassadeurs</a:t>
            </a:r>
          </a:p>
        </p:txBody>
      </p:sp>
      <p:pic>
        <p:nvPicPr>
          <p:cNvPr id="5" name="Picture 2" descr="Afbeeldingsresultaat voor lltb logo">
            <a:extLst>
              <a:ext uri="{FF2B5EF4-FFF2-40B4-BE49-F238E27FC236}">
                <a16:creationId xmlns:a16="http://schemas.microsoft.com/office/drawing/2014/main" id="{E38E9309-74B9-4791-9342-CC811C20F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0" b="10986"/>
          <a:stretch/>
        </p:blipFill>
        <p:spPr bwMode="auto">
          <a:xfrm>
            <a:off x="3174406" y="1396613"/>
            <a:ext cx="2397719" cy="13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logo mkb limburg">
            <a:extLst>
              <a:ext uri="{FF2B5EF4-FFF2-40B4-BE49-F238E27FC236}">
                <a16:creationId xmlns:a16="http://schemas.microsoft.com/office/drawing/2014/main" id="{DDD6F4A8-A113-441A-A077-E5ACE44D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73404"/>
            <a:ext cx="1418040" cy="9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logo WML">
            <a:extLst>
              <a:ext uri="{FF2B5EF4-FFF2-40B4-BE49-F238E27FC236}">
                <a16:creationId xmlns:a16="http://schemas.microsoft.com/office/drawing/2014/main" id="{96A04B58-13C4-4EB1-AA99-18182064B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4" b="14846"/>
          <a:stretch/>
        </p:blipFill>
        <p:spPr bwMode="auto">
          <a:xfrm>
            <a:off x="8749953" y="2657901"/>
            <a:ext cx="2078361" cy="117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fbeeldingsresultaat voor arvalis logo"/>
          <p:cNvSpPr>
            <a:spLocks noChangeAspect="1" noChangeArrowheads="1"/>
          </p:cNvSpPr>
          <p:nvPr/>
        </p:nvSpPr>
        <p:spPr bwMode="auto">
          <a:xfrm>
            <a:off x="63499" y="-136526"/>
            <a:ext cx="2059593" cy="20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64" y="5484992"/>
            <a:ext cx="2231158" cy="84356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900" y="3263679"/>
            <a:ext cx="2641471" cy="997890"/>
          </a:xfrm>
          <a:prstGeom prst="rect">
            <a:avLst/>
          </a:prstGeom>
        </p:spPr>
      </p:pic>
      <p:pic>
        <p:nvPicPr>
          <p:cNvPr id="11" name="Picture 4" descr="Afbeeldingsresultaat voor logo nmf limburg">
            <a:extLst>
              <a:ext uri="{FF2B5EF4-FFF2-40B4-BE49-F238E27FC236}">
                <a16:creationId xmlns:a16="http://schemas.microsoft.com/office/drawing/2014/main" id="{AA2E1FD9-6E01-4326-8016-05E38ED00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656" y="5216438"/>
            <a:ext cx="2650603" cy="150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L LOGO voor gebruik website rgb">
            <a:extLst>
              <a:ext uri="{FF2B5EF4-FFF2-40B4-BE49-F238E27FC236}">
                <a16:creationId xmlns:a16="http://schemas.microsoft.com/office/drawing/2014/main" id="{CECAAD33-7CE0-4969-92F3-A69E19FE4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5" b="13420"/>
          <a:stretch/>
        </p:blipFill>
        <p:spPr bwMode="auto">
          <a:xfrm>
            <a:off x="4365401" y="3344023"/>
            <a:ext cx="3223244" cy="131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Afbeelding met tekst&#10;&#10;Automatisch gegenereerde beschrijving">
            <a:extLst>
              <a:ext uri="{FF2B5EF4-FFF2-40B4-BE49-F238E27FC236}">
                <a16:creationId xmlns:a16="http://schemas.microsoft.com/office/drawing/2014/main" id="{CC85F352-A827-4DE6-8790-597B58D33F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16011"/>
          <a:stretch/>
        </p:blipFill>
        <p:spPr>
          <a:xfrm>
            <a:off x="8694511" y="1204892"/>
            <a:ext cx="2650604" cy="1022724"/>
          </a:xfrm>
          <a:prstGeom prst="rect">
            <a:avLst/>
          </a:prstGeom>
        </p:spPr>
      </p:pic>
      <p:pic>
        <p:nvPicPr>
          <p:cNvPr id="1026" name="Picture 2" descr="Gemeente Meerssen - Website RUD Zuid-Limburg">
            <a:extLst>
              <a:ext uri="{FF2B5EF4-FFF2-40B4-BE49-F238E27FC236}">
                <a16:creationId xmlns:a16="http://schemas.microsoft.com/office/drawing/2014/main" id="{B5B41AE6-972E-4B9D-B76C-A224E412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9" y="4535510"/>
            <a:ext cx="3421570" cy="10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1CE1CE9-80FB-4290-82F7-545D75C75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7" y="1075731"/>
            <a:ext cx="1947905" cy="1905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4D34C18-9C41-4408-9F74-53E036A5FE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9" r="9634"/>
          <a:stretch/>
        </p:blipFill>
        <p:spPr>
          <a:xfrm>
            <a:off x="6481699" y="1137731"/>
            <a:ext cx="1531493" cy="202078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DF6FC8B-E6B6-46BB-BD5F-94018653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26" y="4050153"/>
            <a:ext cx="3276652" cy="13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073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Afbeelding met plant, bloem&#10;&#10;Automatisch gegenereerde beschrijving">
            <a:extLst>
              <a:ext uri="{FF2B5EF4-FFF2-40B4-BE49-F238E27FC236}">
                <a16:creationId xmlns:a16="http://schemas.microsoft.com/office/drawing/2014/main" id="{128E038A-F6BD-49AC-A8FF-BC9902457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BB849D7-D524-450E-B40C-A584F521F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434" y="161781"/>
            <a:ext cx="1908403" cy="136517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1BD090C-AA07-4FDF-B816-1A0B8DBB0884}"/>
              </a:ext>
            </a:extLst>
          </p:cNvPr>
          <p:cNvSpPr txBox="1"/>
          <p:nvPr/>
        </p:nvSpPr>
        <p:spPr>
          <a:xfrm>
            <a:off x="2042722" y="600246"/>
            <a:ext cx="968467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AREAAL  FLORA- EN FAUNASTROKEN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6 - 12 METER BREED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JAAR LOOPTIJD – VERGOEDINGEN GRONDGEBRUIKER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GEREALISEERD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EIJSDEN-MARGRATEN		2.900 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GULPEN-WITTEM		2.600 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TE REALISEREN STROKEN – NAZOMER 2021 / VOORJAAR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GULPEN-WITTEM		    900 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VOERENDAAL			3.000 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VAALS				2.100 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TOTAAL AREAAL		72.500 m</a:t>
            </a:r>
            <a:r>
              <a:rPr kumimoji="0" lang="nl-NL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EDUCATIEVE  STROKEN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BEEKDAELEN – SCHINVELDERHOEVE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GAIAZOO – KERKRADE			</a:t>
            </a: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496198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Afbeelding met gras, buiten, veld, groen&#10;&#10;Automatisch gegenereerde beschrijving">
            <a:extLst>
              <a:ext uri="{FF2B5EF4-FFF2-40B4-BE49-F238E27FC236}">
                <a16:creationId xmlns:a16="http://schemas.microsoft.com/office/drawing/2014/main" id="{E7CAECF5-D3AB-4B89-880E-616D8636D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7" b="1789"/>
          <a:stretch/>
        </p:blipFill>
        <p:spPr>
          <a:xfrm>
            <a:off x="1524" y="0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A5CAC21-9929-4797-8274-C433E93A3E87}"/>
              </a:ext>
            </a:extLst>
          </p:cNvPr>
          <p:cNvSpPr txBox="1"/>
          <p:nvPr/>
        </p:nvSpPr>
        <p:spPr>
          <a:xfrm>
            <a:off x="1166447" y="1984035"/>
            <a:ext cx="3830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Bedankt voor uw aandacht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BA15A3-A781-476E-AD5C-13D4FD2FC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3793" y="5293273"/>
            <a:ext cx="2030203" cy="145229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A5CAC21-9929-4797-8274-C433E93A3E87}"/>
              </a:ext>
            </a:extLst>
          </p:cNvPr>
          <p:cNvSpPr txBox="1"/>
          <p:nvPr/>
        </p:nvSpPr>
        <p:spPr>
          <a:xfrm>
            <a:off x="1791764" y="3777570"/>
            <a:ext cx="860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www.limburgbloeitop.nl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info@limburgbloeitop.nl</a:t>
            </a:r>
          </a:p>
        </p:txBody>
      </p:sp>
    </p:spTree>
    <p:extLst>
      <p:ext uri="{BB962C8B-B14F-4D97-AF65-F5344CB8AC3E}">
        <p14:creationId xmlns:p14="http://schemas.microsoft.com/office/powerpoint/2010/main" val="41471714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2DE3B57-48CB-424B-80BC-B0F2481AC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3CB01A4-E2C1-4CB2-860E-25121DFCF469}"/>
              </a:ext>
            </a:extLst>
          </p:cNvPr>
          <p:cNvSpPr txBox="1"/>
          <p:nvPr/>
        </p:nvSpPr>
        <p:spPr>
          <a:xfrm>
            <a:off x="374775" y="327656"/>
            <a:ext cx="3063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latin typeface="Roboto" panose="02000000000000000000" pitchFamily="2" charset="0"/>
                <a:ea typeface="Roboto" panose="02000000000000000000" pitchFamily="2" charset="0"/>
              </a:rPr>
              <a:t>PAUZE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16B4CB-3937-4237-9D57-EC520B6A7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73" y="327656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82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55903" y="3399769"/>
            <a:ext cx="10640754" cy="7758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		    </a:t>
            </a:r>
            <a:r>
              <a:rPr lang="en-US" sz="5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FINANCIEN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708FB9-F544-4CB5-B21B-9676C23D4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08" y="320231"/>
            <a:ext cx="5137932" cy="28365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521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algn="ctr"/>
            <a:r>
              <a:rPr lang="nl-NL" sz="3400" dirty="0"/>
              <a:t>Hartelijk dank </a:t>
            </a:r>
            <a:br>
              <a:rPr lang="nl-NL" sz="3400" dirty="0"/>
            </a:br>
            <a:r>
              <a:rPr lang="nl-NL" sz="3400" dirty="0"/>
              <a:t>aan de Kascontrole leden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Voor het boekjaar 2021 zijn we op zoek naar twee nieuwe leden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2689BA-C951-49D6-88CF-365376277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65791"/>
            <a:ext cx="6019331" cy="33231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798547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gras, lucht, buiten, grassig&#10;&#10;Automatisch gegenereerde beschrijving">
            <a:extLst>
              <a:ext uri="{FF2B5EF4-FFF2-40B4-BE49-F238E27FC236}">
                <a16:creationId xmlns:a16="http://schemas.microsoft.com/office/drawing/2014/main" id="{CCF5F00A-A8B2-446C-8BD9-FF747F31F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22A6A81-5773-41B9-AF48-6E6C75BD96B8}"/>
              </a:ext>
            </a:extLst>
          </p:cNvPr>
          <p:cNvSpPr txBox="1"/>
          <p:nvPr/>
        </p:nvSpPr>
        <p:spPr>
          <a:xfrm>
            <a:off x="6459794" y="196646"/>
            <a:ext cx="5729157" cy="598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tabLst>
                <a:tab pos="540385" algn="l"/>
                <a:tab pos="6300470" algn="r"/>
              </a:tabLst>
            </a:pPr>
            <a:r>
              <a:rPr lang="en-US" sz="2400" b="1" dirty="0">
                <a:effectLst/>
              </a:rPr>
              <a:t>BESTUUR - NATUURRIJK LIMBURG ZUID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540385" algn="l"/>
                <a:tab pos="6300470" algn="r"/>
              </a:tabLst>
            </a:pPr>
            <a:endParaRPr lang="en-US" sz="2400" b="1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</a:pPr>
            <a:r>
              <a:rPr lang="en-US" sz="2000" b="1" dirty="0" err="1"/>
              <a:t>Dhr</a:t>
            </a:r>
            <a:r>
              <a:rPr lang="en-US" sz="2000" b="1" dirty="0"/>
              <a:t>. Johannes </a:t>
            </a:r>
            <a:r>
              <a:rPr lang="en-US" sz="2000" b="1" dirty="0" err="1"/>
              <a:t>d’Ansembourg</a:t>
            </a:r>
            <a:r>
              <a:rPr lang="en-US" sz="2000" b="1" dirty="0"/>
              <a:t>   -   </a:t>
            </a:r>
            <a:r>
              <a:rPr lang="en-US" sz="2000" b="1" dirty="0" err="1"/>
              <a:t>voorzitter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</a:pPr>
            <a:r>
              <a:rPr lang="en-US" sz="2000" b="1" dirty="0" err="1"/>
              <a:t>Dhr</a:t>
            </a:r>
            <a:r>
              <a:rPr lang="en-US" sz="2000" b="1" dirty="0"/>
              <a:t>. Leon Hupperichs   -   </a:t>
            </a:r>
            <a:r>
              <a:rPr lang="en-US" sz="2000" b="1" dirty="0" err="1"/>
              <a:t>secretaris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</a:pPr>
            <a:r>
              <a:rPr lang="en-US" sz="2000" b="1" dirty="0" err="1"/>
              <a:t>Dhr</a:t>
            </a:r>
            <a:r>
              <a:rPr lang="en-US" sz="2000" b="1" dirty="0"/>
              <a:t>. Louis </a:t>
            </a:r>
            <a:r>
              <a:rPr lang="en-US" sz="2000" b="1" dirty="0" err="1"/>
              <a:t>Gerrickens</a:t>
            </a:r>
            <a:r>
              <a:rPr lang="en-US" sz="2000" b="1" dirty="0"/>
              <a:t>   -   </a:t>
            </a:r>
            <a:r>
              <a:rPr lang="en-US" sz="2000" b="1" dirty="0" err="1"/>
              <a:t>penningmeester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</a:pPr>
            <a:r>
              <a:rPr lang="en-US" sz="2000" b="1" dirty="0" err="1"/>
              <a:t>Dhr</a:t>
            </a:r>
            <a:r>
              <a:rPr lang="en-US" sz="2000" b="1" dirty="0"/>
              <a:t>. Gaston </a:t>
            </a:r>
            <a:r>
              <a:rPr lang="en-US" sz="2000" b="1" dirty="0" err="1"/>
              <a:t>Lemlijn</a:t>
            </a:r>
            <a:r>
              <a:rPr lang="en-US" sz="2000" b="1" dirty="0"/>
              <a:t>   -    </a:t>
            </a:r>
            <a:r>
              <a:rPr lang="en-US" sz="2000" b="1" dirty="0" err="1"/>
              <a:t>vicevoorzitter</a:t>
            </a:r>
            <a:r>
              <a:rPr lang="en-US" sz="2000" b="1" dirty="0"/>
              <a:t>, </a:t>
            </a:r>
            <a:r>
              <a:rPr lang="en-US" sz="2000" b="1" dirty="0" err="1"/>
              <a:t>bestuurslid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</a:pPr>
            <a:r>
              <a:rPr lang="en-US" sz="2000" b="1" dirty="0" err="1"/>
              <a:t>Dhr</a:t>
            </a:r>
            <a:r>
              <a:rPr lang="en-US" sz="2000" b="1" dirty="0"/>
              <a:t>. Jos Janssen    -   </a:t>
            </a:r>
            <a:r>
              <a:rPr lang="en-US" sz="2000" b="1" dirty="0" err="1"/>
              <a:t>bestuurslid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</a:pPr>
            <a:endParaRPr lang="en-US" sz="1400" b="1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540385" algn="l"/>
                <a:tab pos="6300470" algn="r"/>
              </a:tabLst>
            </a:pPr>
            <a:r>
              <a:rPr lang="en-US" sz="2000" dirty="0">
                <a:effectLst/>
              </a:rPr>
              <a:t>               </a:t>
            </a:r>
            <a:r>
              <a:rPr lang="en-US" sz="2000" dirty="0" err="1">
                <a:effectLst/>
              </a:rPr>
              <a:t>Statutair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dient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jaarlijks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een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gedeelte</a:t>
            </a:r>
            <a:r>
              <a:rPr lang="en-US" sz="2000" dirty="0">
                <a:effectLst/>
              </a:rPr>
              <a:t> van het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540385" algn="l"/>
                <a:tab pos="6300470" algn="r"/>
              </a:tabLst>
            </a:pPr>
            <a:r>
              <a:rPr lang="en-US" sz="2000" dirty="0">
                <a:effectLst/>
              </a:rPr>
              <a:t>               </a:t>
            </a:r>
            <a:r>
              <a:rPr lang="en-US" sz="2000" dirty="0" err="1">
                <a:effectLst/>
              </a:rPr>
              <a:t>bestuur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verkozen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worden</a:t>
            </a:r>
            <a:r>
              <a:rPr lang="en-US" sz="2000" dirty="0">
                <a:effectLst/>
              </a:rPr>
              <a:t>. </a:t>
            </a:r>
            <a:r>
              <a:rPr lang="en-US" sz="2000" dirty="0" err="1">
                <a:effectLst/>
              </a:rPr>
              <a:t>Hiertoe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hebben</a:t>
            </a:r>
            <a:endParaRPr lang="en-US" sz="20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540385" algn="l"/>
                <a:tab pos="6300470" algn="r"/>
              </a:tabLst>
            </a:pPr>
            <a:r>
              <a:rPr lang="en-US" sz="2000" dirty="0"/>
              <a:t>             </a:t>
            </a:r>
            <a:r>
              <a:rPr lang="en-US" sz="2000" dirty="0">
                <a:effectLst/>
              </a:rPr>
              <a:t>  we </a:t>
            </a:r>
            <a:r>
              <a:rPr lang="en-US" sz="2000" dirty="0" err="1">
                <a:effectLst/>
              </a:rPr>
              <a:t>een</a:t>
            </a:r>
            <a:r>
              <a:rPr lang="en-US" sz="2000" dirty="0">
                <a:effectLst/>
              </a:rPr>
              <a:t> rooster van </a:t>
            </a:r>
            <a:r>
              <a:rPr lang="en-US" sz="2000" dirty="0" err="1">
                <a:effectLst/>
              </a:rPr>
              <a:t>aftreden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opgesteld</a:t>
            </a:r>
            <a:r>
              <a:rPr lang="en-US" sz="2000" dirty="0">
                <a:effectLst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40385" algn="l"/>
                <a:tab pos="6300470" algn="r"/>
              </a:tabLst>
            </a:pPr>
            <a:endParaRPr lang="en-US" sz="14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540385" algn="l"/>
                <a:tab pos="6300470" algn="r"/>
              </a:tabLst>
            </a:pPr>
            <a:r>
              <a:rPr lang="en-US" sz="1400" dirty="0"/>
              <a:t>                                    </a:t>
            </a:r>
            <a:r>
              <a:rPr lang="en-US" sz="2000" dirty="0">
                <a:effectLst/>
              </a:rPr>
              <a:t>Het </a:t>
            </a:r>
            <a:r>
              <a:rPr lang="en-US" sz="2000" dirty="0" err="1">
                <a:effectLst/>
              </a:rPr>
              <a:t>volgende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bestuurslid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treedt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af</a:t>
            </a:r>
            <a:r>
              <a:rPr lang="en-US" sz="2000" dirty="0">
                <a:effectLst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540385" algn="l"/>
                <a:tab pos="6300470" algn="r"/>
              </a:tabLst>
            </a:pPr>
            <a:r>
              <a:rPr lang="en-US" sz="1400" dirty="0"/>
              <a:t>                                           </a:t>
            </a:r>
            <a:r>
              <a:rPr lang="en-US" sz="2000" dirty="0" err="1"/>
              <a:t>D</a:t>
            </a:r>
            <a:r>
              <a:rPr lang="en-US" sz="2000" dirty="0" err="1">
                <a:effectLst/>
              </a:rPr>
              <a:t>hr</a:t>
            </a:r>
            <a:r>
              <a:rPr lang="en-US" sz="2000" dirty="0">
                <a:effectLst/>
              </a:rPr>
              <a:t>.</a:t>
            </a:r>
            <a:r>
              <a:rPr lang="en-US" sz="2000" b="1" dirty="0">
                <a:effectLst/>
              </a:rPr>
              <a:t> Louis </a:t>
            </a:r>
            <a:r>
              <a:rPr lang="en-US" sz="2000" b="1" dirty="0" err="1">
                <a:effectLst/>
              </a:rPr>
              <a:t>Gerrickens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uit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Epen</a:t>
            </a:r>
            <a:endParaRPr lang="en-US" sz="20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                        </a:t>
            </a:r>
            <a:r>
              <a:rPr lang="en-US" sz="2000" dirty="0" err="1">
                <a:effectLst/>
              </a:rPr>
              <a:t>Dhr</a:t>
            </a:r>
            <a:r>
              <a:rPr lang="en-US" sz="2000" dirty="0">
                <a:effectLst/>
              </a:rPr>
              <a:t>. </a:t>
            </a:r>
            <a:r>
              <a:rPr lang="en-US" sz="2000" dirty="0" err="1">
                <a:effectLst/>
              </a:rPr>
              <a:t>Gerrickens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stelt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zich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herkiesbaar</a:t>
            </a:r>
            <a:r>
              <a:rPr lang="en-US" sz="2000" dirty="0">
                <a:effectLst/>
              </a:rPr>
              <a:t>.</a:t>
            </a:r>
            <a:endParaRPr lang="en-US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BA02D5-5810-480D-AD25-BE6D05DB8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4" y="196646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0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7905B75-B2A9-4A3F-BAB7-9B2BDD6D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81" y="241504"/>
            <a:ext cx="1316850" cy="132294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3FF5FF8-ED7E-4AC8-B899-0DD139A3FAAB}"/>
              </a:ext>
            </a:extLst>
          </p:cNvPr>
          <p:cNvSpPr txBox="1"/>
          <p:nvPr/>
        </p:nvSpPr>
        <p:spPr>
          <a:xfrm>
            <a:off x="1296139" y="2672179"/>
            <a:ext cx="980364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Organisatorische Ontwikkelingen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provinciale Coöperatie Natuurrijk Limburg 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u.a.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Thijs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Rompelberg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voorzitter bestuur </a:t>
            </a:r>
          </a:p>
        </p:txBody>
      </p:sp>
    </p:spTree>
    <p:extLst>
      <p:ext uri="{BB962C8B-B14F-4D97-AF65-F5344CB8AC3E}">
        <p14:creationId xmlns:p14="http://schemas.microsoft.com/office/powerpoint/2010/main" val="30570464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EEE558-7585-4490-AFE4-C2DD4E5FF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AFA44A1-8252-42A1-99EC-EB05B410FB36}"/>
              </a:ext>
            </a:extLst>
          </p:cNvPr>
          <p:cNvSpPr txBox="1"/>
          <p:nvPr/>
        </p:nvSpPr>
        <p:spPr>
          <a:xfrm>
            <a:off x="7442791" y="170121"/>
            <a:ext cx="3040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RONDVRAAG: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BD509CA-6CC1-45A0-BED3-19D148309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5" y="5601003"/>
            <a:ext cx="1993452" cy="11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32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B3EE421-0AFB-4274-B627-8ADF277B2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CB8A7A7-9D38-489C-80D3-8155DFF5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8" y="150230"/>
            <a:ext cx="1801273" cy="99445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1544106-022D-4F45-86D1-3846F99EE8A1}"/>
              </a:ext>
            </a:extLst>
          </p:cNvPr>
          <p:cNvSpPr txBox="1"/>
          <p:nvPr/>
        </p:nvSpPr>
        <p:spPr>
          <a:xfrm>
            <a:off x="478465" y="287079"/>
            <a:ext cx="338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Roboto" panose="02000000000000000000" pitchFamily="2" charset="0"/>
                <a:ea typeface="Roboto" panose="02000000000000000000" pitchFamily="2" charset="0"/>
              </a:rPr>
              <a:t>SLUITING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1444A15-FF9D-41CB-B298-0218746B0EA9}"/>
              </a:ext>
            </a:extLst>
          </p:cNvPr>
          <p:cNvSpPr txBox="1"/>
          <p:nvPr/>
        </p:nvSpPr>
        <p:spPr>
          <a:xfrm>
            <a:off x="4550735" y="287079"/>
            <a:ext cx="349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BEDANKT EN TOT ZIENS</a:t>
            </a:r>
          </a:p>
        </p:txBody>
      </p:sp>
    </p:spTree>
    <p:extLst>
      <p:ext uri="{BB962C8B-B14F-4D97-AF65-F5344CB8AC3E}">
        <p14:creationId xmlns:p14="http://schemas.microsoft.com/office/powerpoint/2010/main" val="285878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B66C8-E24A-490E-ADE4-1AF994496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even voor de duidelijkheid …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AF42DB-5EC1-434B-9509-3ABBB705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7979" cy="435133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U bent lid van de coöperatie Natuurrijk Limburg ZUID – vanavond ALV</a:t>
            </a:r>
          </a:p>
          <a:p>
            <a:pPr lvl="1"/>
            <a:r>
              <a:rPr lang="nl-NL" dirty="0"/>
              <a:t>Regionale inzet op natuur- en landschapsbeheer op agrarische gronden</a:t>
            </a:r>
          </a:p>
          <a:p>
            <a:pPr lvl="1"/>
            <a:r>
              <a:rPr lang="nl-NL" dirty="0"/>
              <a:t>‘dichtbij’ ondersteuning van de eigen leden</a:t>
            </a:r>
          </a:p>
          <a:p>
            <a:pPr lvl="1"/>
            <a:r>
              <a:rPr lang="nl-NL" dirty="0"/>
              <a:t>Contacten met regionale partijen (gemeenten, bedrijven, …)</a:t>
            </a:r>
          </a:p>
          <a:p>
            <a:pPr lvl="1"/>
            <a:endParaRPr lang="nl-NL" dirty="0"/>
          </a:p>
          <a:p>
            <a:r>
              <a:rPr lang="nl-NL" dirty="0"/>
              <a:t>U bent tevens lid van de coöperatie Natuurrijk Limburg</a:t>
            </a:r>
          </a:p>
          <a:p>
            <a:pPr lvl="1"/>
            <a:r>
              <a:rPr lang="nl-NL" dirty="0"/>
              <a:t>Provinciale inzet op natuur- en landschapsbeheer op agrarische gronden</a:t>
            </a:r>
          </a:p>
          <a:p>
            <a:pPr lvl="1"/>
            <a:r>
              <a:rPr lang="nl-NL" dirty="0"/>
              <a:t>Toekenning/beheer van ANLB-gelden en aanvullende provinciale projecten</a:t>
            </a:r>
          </a:p>
          <a:p>
            <a:pPr lvl="1"/>
            <a:r>
              <a:rPr lang="nl-NL" dirty="0"/>
              <a:t>Ondersteuning eigen leden (</a:t>
            </a:r>
            <a:r>
              <a:rPr lang="nl-NL" dirty="0" err="1"/>
              <a:t>deelnemerbegeleiding</a:t>
            </a:r>
            <a:r>
              <a:rPr lang="nl-NL" dirty="0"/>
              <a:t>, lobby voor middelen, …)</a:t>
            </a:r>
          </a:p>
          <a:p>
            <a:pPr lvl="1"/>
            <a:r>
              <a:rPr lang="nl-NL" dirty="0"/>
              <a:t>Agrarisch collectief in Limburg naast 39 andere collectieven verenigd in </a:t>
            </a:r>
            <a:r>
              <a:rPr lang="nl-NL" dirty="0" err="1"/>
              <a:t>BenN</a:t>
            </a:r>
            <a:endParaRPr lang="nl-NL" dirty="0"/>
          </a:p>
          <a:p>
            <a:pPr lvl="1"/>
            <a:r>
              <a:rPr lang="nl-NL" dirty="0"/>
              <a:t>Contacten met provinciale en landelijke partijen (provincie, </a:t>
            </a:r>
            <a:r>
              <a:rPr lang="nl-NL" dirty="0" err="1"/>
              <a:t>BenN</a:t>
            </a:r>
            <a:r>
              <a:rPr lang="nl-NL" dirty="0"/>
              <a:t>, RVO, NVWA, …)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3F0996E-8A02-4A4E-B7E4-BC1FF77F3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81" y="241504"/>
            <a:ext cx="13168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3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B9B1A-08BF-46C5-A580-74BAAC8A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Organisatorische Ontwikkelingen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47021E37-FE47-4352-B11E-363DCFA72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Nieuwe insteek op toekomst / professionalisering :</a:t>
            </a:r>
          </a:p>
          <a:p>
            <a:pPr lvl="1"/>
            <a:r>
              <a:rPr lang="nl-NL" dirty="0"/>
              <a:t>Inhoudelijk</a:t>
            </a:r>
          </a:p>
          <a:p>
            <a:pPr lvl="1"/>
            <a:r>
              <a:rPr lang="nl-NL" dirty="0"/>
              <a:t>Besturing en invloed van leden</a:t>
            </a:r>
          </a:p>
          <a:p>
            <a:pPr lvl="1"/>
            <a:r>
              <a:rPr lang="nl-NL" dirty="0"/>
              <a:t>Werkorganisatie</a:t>
            </a:r>
            <a:br>
              <a:rPr lang="nl-NL" dirty="0"/>
            </a:br>
            <a:endParaRPr lang="nl-NL" dirty="0"/>
          </a:p>
          <a:p>
            <a:r>
              <a:rPr lang="nl-NL" dirty="0"/>
              <a:t>Onrust rondom persoon van de penningmeester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B08C809-0F2B-4750-927D-BB2B4BF0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481" y="241504"/>
            <a:ext cx="13168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946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Li vervolgbladen">
  <a:themeElements>
    <a:clrScheme name="NaLi">
      <a:dk1>
        <a:srgbClr val="000000"/>
      </a:dk1>
      <a:lt1>
        <a:sysClr val="window" lastClr="FFFFFF"/>
      </a:lt1>
      <a:dk2>
        <a:srgbClr val="8EC185"/>
      </a:dk2>
      <a:lt2>
        <a:srgbClr val="FFFFFF"/>
      </a:lt2>
      <a:accent1>
        <a:srgbClr val="457A3D"/>
      </a:accent1>
      <a:accent2>
        <a:srgbClr val="457A3D"/>
      </a:accent2>
      <a:accent3>
        <a:srgbClr val="457A3D"/>
      </a:accent3>
      <a:accent4>
        <a:srgbClr val="457A3D"/>
      </a:accent4>
      <a:accent5>
        <a:srgbClr val="457A3D"/>
      </a:accent5>
      <a:accent6>
        <a:srgbClr val="457A3D"/>
      </a:accent6>
      <a:hlink>
        <a:srgbClr val="457A3D"/>
      </a:hlink>
      <a:folHlink>
        <a:srgbClr val="457A3D"/>
      </a:folHlink>
    </a:clrScheme>
    <a:fontScheme name="Natuurrijk Limbu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8" id="{C9FBC30A-50C3-44C9-A124-B8E357181209}" vid="{3175BBAD-5771-4423-85C8-1DF9945D2642}"/>
    </a:ext>
  </a:extLst>
</a:theme>
</file>

<file path=ppt/theme/theme3.xml><?xml version="1.0" encoding="utf-8"?>
<a:theme xmlns:a="http://schemas.openxmlformats.org/drawingml/2006/main" name="1_NaLi voorblad">
  <a:themeElements>
    <a:clrScheme name="NaLi">
      <a:dk1>
        <a:srgbClr val="000000"/>
      </a:dk1>
      <a:lt1>
        <a:sysClr val="window" lastClr="FFFFFF"/>
      </a:lt1>
      <a:dk2>
        <a:srgbClr val="8EC185"/>
      </a:dk2>
      <a:lt2>
        <a:srgbClr val="FFFFFF"/>
      </a:lt2>
      <a:accent1>
        <a:srgbClr val="457A3D"/>
      </a:accent1>
      <a:accent2>
        <a:srgbClr val="457A3D"/>
      </a:accent2>
      <a:accent3>
        <a:srgbClr val="457A3D"/>
      </a:accent3>
      <a:accent4>
        <a:srgbClr val="457A3D"/>
      </a:accent4>
      <a:accent5>
        <a:srgbClr val="457A3D"/>
      </a:accent5>
      <a:accent6>
        <a:srgbClr val="457A3D"/>
      </a:accent6>
      <a:hlink>
        <a:srgbClr val="457A3D"/>
      </a:hlink>
      <a:folHlink>
        <a:srgbClr val="457A3D"/>
      </a:folHlink>
    </a:clrScheme>
    <a:fontScheme name="Natuurrijk Limbur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8" id="{C9FBC30A-50C3-44C9-A124-B8E357181209}" vid="{FF5C8343-CE2F-4811-96E0-3018B343E4D6}"/>
    </a:ext>
  </a:extLst>
</a:theme>
</file>

<file path=ppt/theme/theme4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17 Arvalis - PowerPoint sjabloon.pptx" id="{ED70C3FC-398D-43BC-9575-7106D1509222}" vid="{ED80B74E-FB34-4080-986E-A25DCC686BCA}"/>
    </a:ext>
  </a:extLst>
</a:theme>
</file>

<file path=ppt/theme/theme6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2263</Words>
  <Application>Microsoft Office PowerPoint</Application>
  <PresentationFormat>Breedbeeld</PresentationFormat>
  <Paragraphs>400</Paragraphs>
  <Slides>71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6</vt:i4>
      </vt:variant>
      <vt:variant>
        <vt:lpstr>Diatitels</vt:lpstr>
      </vt:variant>
      <vt:variant>
        <vt:i4>71</vt:i4>
      </vt:variant>
    </vt:vector>
  </HeadingPairs>
  <TitlesOfParts>
    <vt:vector size="87" baseType="lpstr">
      <vt:lpstr>-apple-system</vt:lpstr>
      <vt:lpstr>Arial</vt:lpstr>
      <vt:lpstr>Calibri</vt:lpstr>
      <vt:lpstr>Calibri (hoofdtekst)</vt:lpstr>
      <vt:lpstr>Calibri Light</vt:lpstr>
      <vt:lpstr>Calibri Light (Koppen)</vt:lpstr>
      <vt:lpstr>Roboto</vt:lpstr>
      <vt:lpstr>Source Sans Pro</vt:lpstr>
      <vt:lpstr>Verdana</vt:lpstr>
      <vt:lpstr>Wingdings</vt:lpstr>
      <vt:lpstr>Kantoorthema</vt:lpstr>
      <vt:lpstr>NaLi vervolgbladen</vt:lpstr>
      <vt:lpstr>1_NaLi voorblad</vt:lpstr>
      <vt:lpstr>1_Kantoorthema</vt:lpstr>
      <vt:lpstr>Office-thema</vt:lpstr>
      <vt:lpstr>2_Kantoorthema</vt:lpstr>
      <vt:lpstr>   9de Algemene Ledenvergadering</vt:lpstr>
      <vt:lpstr>PowerPoint-presentatie</vt:lpstr>
      <vt:lpstr>PowerPoint-presentatie</vt:lpstr>
      <vt:lpstr>PowerPoint-presentatie</vt:lpstr>
      <vt:lpstr>PowerPoint-presentatie</vt:lpstr>
      <vt:lpstr>Actuele ontwikkelingen   Coöperatie Natuurrijk Limburg </vt:lpstr>
      <vt:lpstr>PowerPoint-presentatie</vt:lpstr>
      <vt:lpstr>Nog even voor de duidelijkheid … </vt:lpstr>
      <vt:lpstr>Organisatorische Ontwikkelingen</vt:lpstr>
      <vt:lpstr>Onrust rondom penningmeester</vt:lpstr>
      <vt:lpstr>Toekomst / Professionalisering</vt:lpstr>
      <vt:lpstr>Toekomst Agrarisch Natuur- en Landschapsbeheer in Limburg:  blijven werken aan resultaten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Werken aan resultaten:  beoordelen beheer</vt:lpstr>
      <vt:lpstr>Na 5 jaar ANLb :  beheer effectief?</vt:lpstr>
      <vt:lpstr>Wat is nog meer nodig om resultaten te halen?</vt:lpstr>
      <vt:lpstr>ANLB budget</vt:lpstr>
      <vt:lpstr>PowerPoint-presentatie</vt:lpstr>
      <vt:lpstr>Verdieping taken collectief</vt:lpstr>
      <vt:lpstr>Wat kunt u nu doen</vt:lpstr>
      <vt:lpstr>bedankt!</vt:lpstr>
      <vt:lpstr>PowerPoint-presentatie</vt:lpstr>
      <vt:lpstr>Veldmedewerkers Zuid-Limburg</vt:lpstr>
      <vt:lpstr>Extra maatregelen voor onze doelsoorten </vt:lpstr>
      <vt:lpstr>Gebiedsbijeenkomsten in het veld</vt:lpstr>
      <vt:lpstr>MEER INFO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 FINANCIEN </vt:lpstr>
      <vt:lpstr>Hartelijk dank  aan de Kascontrole leden 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8ste Algemene Ledenvergadering</dc:title>
  <dc:creator>Leon Hupperichs</dc:creator>
  <cp:lastModifiedBy>Lucius Hupperichs | Leerling Sophianum</cp:lastModifiedBy>
  <cp:revision>58</cp:revision>
  <dcterms:created xsi:type="dcterms:W3CDTF">2019-11-07T14:54:58Z</dcterms:created>
  <dcterms:modified xsi:type="dcterms:W3CDTF">2021-09-18T15:20:35Z</dcterms:modified>
</cp:coreProperties>
</file>